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72" r:id="rId3"/>
    <p:sldId id="353" r:id="rId4"/>
    <p:sldId id="319" r:id="rId5"/>
    <p:sldId id="342" r:id="rId6"/>
    <p:sldId id="363" r:id="rId7"/>
    <p:sldId id="328" r:id="rId8"/>
    <p:sldId id="355" r:id="rId9"/>
    <p:sldId id="364" r:id="rId10"/>
    <p:sldId id="365" r:id="rId11"/>
    <p:sldId id="369" r:id="rId12"/>
    <p:sldId id="368" r:id="rId13"/>
    <p:sldId id="366" r:id="rId14"/>
    <p:sldId id="304" r:id="rId15"/>
  </p:sldIdLst>
  <p:sldSz cx="9145588" cy="5145088"/>
  <p:notesSz cx="6807200" cy="9939338"/>
  <p:embeddedFontLst>
    <p:embeddedFont>
      <p:font typeface="HY견고딕" panose="02030600000101010101" pitchFamily="18" charset="-127"/>
      <p:regular r:id="rId17"/>
    </p:embeddedFont>
    <p:embeddedFont>
      <p:font typeface="휴먼명조" panose="020B0600000101010101" charset="-127"/>
      <p:regular r:id="rId18"/>
    </p:embeddedFont>
    <p:embeddedFont>
      <p:font typeface="HY견명조" panose="02030600000101010101" pitchFamily="18" charset="-127"/>
      <p:regular r:id="rId19"/>
    </p:embeddedFont>
    <p:embeddedFont>
      <p:font typeface="HY신명조" panose="02030600000101010101" pitchFamily="18" charset="-127"/>
      <p:regular r:id="rId20"/>
    </p:embeddedFont>
    <p:embeddedFont>
      <p:font typeface="함초롬바탕" panose="02030604000101010101" pitchFamily="18" charset="-127"/>
      <p:regular r:id="rId21"/>
      <p:bold r:id="rId22"/>
    </p:embeddedFont>
    <p:embeddedFont>
      <p:font typeface="휴먼둥근헤드라인" panose="02030504000101010101" pitchFamily="18" charset="-127"/>
      <p:regular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88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576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864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9152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440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728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1016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8304" algn="l" defTabSz="91457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1">
          <p15:clr>
            <a:srgbClr val="A4A3A4"/>
          </p15:clr>
        </p15:guide>
        <p15:guide id="4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58B3"/>
    <a:srgbClr val="0A407C"/>
    <a:srgbClr val="476369"/>
    <a:srgbClr val="D1D8E8"/>
    <a:srgbClr val="B7D0D4"/>
    <a:srgbClr val="2704BC"/>
    <a:srgbClr val="A30D71"/>
    <a:srgbClr val="F7AE4B"/>
    <a:srgbClr val="7C7F85"/>
    <a:srgbClr val="3A3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8" autoAdjust="0"/>
    <p:restoredTop sz="94710"/>
  </p:normalViewPr>
  <p:slideViewPr>
    <p:cSldViewPr>
      <p:cViewPr varScale="1">
        <p:scale>
          <a:sx n="113" d="100"/>
          <a:sy n="113" d="100"/>
        </p:scale>
        <p:origin x="108" y="462"/>
      </p:cViewPr>
      <p:guideLst>
        <p:guide orient="horz" pos="1620"/>
        <p:guide pos="2880"/>
        <p:guide orient="horz" pos="1621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6" cy="496967"/>
          </a:xfrm>
          <a:prstGeom prst="rect">
            <a:avLst/>
          </a:prstGeom>
        </p:spPr>
        <p:txBody>
          <a:bodyPr vert="horz" lIns="95687" tIns="47844" rIns="95687" bIns="47844" rtlCol="0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6" cy="496967"/>
          </a:xfrm>
          <a:prstGeom prst="rect">
            <a:avLst/>
          </a:prstGeom>
        </p:spPr>
        <p:txBody>
          <a:bodyPr vert="horz" lIns="95687" tIns="47844" rIns="95687" bIns="47844" rtlCol="0"/>
          <a:lstStyle>
            <a:lvl1pPr algn="r">
              <a:defRPr sz="1300"/>
            </a:lvl1pPr>
          </a:lstStyle>
          <a:p>
            <a:fld id="{9086B118-E840-4286-AB35-B4DB878265A3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19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87" tIns="47844" rIns="95687" bIns="47844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5687" tIns="47844" rIns="95687" bIns="47844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6" cy="496967"/>
          </a:xfrm>
          <a:prstGeom prst="rect">
            <a:avLst/>
          </a:prstGeom>
        </p:spPr>
        <p:txBody>
          <a:bodyPr vert="horz" lIns="95687" tIns="47844" rIns="95687" bIns="47844" rtlCol="0" anchor="b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6967"/>
          </a:xfrm>
          <a:prstGeom prst="rect">
            <a:avLst/>
          </a:prstGeom>
        </p:spPr>
        <p:txBody>
          <a:bodyPr vert="horz" lIns="95687" tIns="47844" rIns="95687" bIns="47844" rtlCol="0" anchor="b"/>
          <a:lstStyle>
            <a:lvl1pPr algn="r">
              <a:defRPr sz="1300"/>
            </a:lvl1pPr>
          </a:lstStyle>
          <a:p>
            <a:fld id="{A18DA125-91CD-4368-8CA5-8D09C0EBE8D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245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88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576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864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9152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440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728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1016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8304" algn="l" defTabSz="9145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3152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4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19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19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315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421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4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6366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4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4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4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9875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DA125-91CD-4368-8CA5-8D09C0EBE8D3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919" y="1598312"/>
            <a:ext cx="7773750" cy="110286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838" y="2915550"/>
            <a:ext cx="6401912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30551" y="206043"/>
            <a:ext cx="2057758" cy="438999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80" y="206043"/>
            <a:ext cx="6020845" cy="438999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439" y="3306196"/>
            <a:ext cx="7773750" cy="102187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439" y="2180708"/>
            <a:ext cx="7773750" cy="11254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5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8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7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3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79" y="1200522"/>
            <a:ext cx="4039301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9008" y="1200522"/>
            <a:ext cx="4039301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80" y="1151691"/>
            <a:ext cx="4040890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8" indent="0">
              <a:buNone/>
              <a:defRPr sz="2000" b="1"/>
            </a:lvl2pPr>
            <a:lvl3pPr marL="914576" indent="0">
              <a:buNone/>
              <a:defRPr sz="1800" b="1"/>
            </a:lvl3pPr>
            <a:lvl4pPr marL="1371864" indent="0">
              <a:buNone/>
              <a:defRPr sz="1600" b="1"/>
            </a:lvl4pPr>
            <a:lvl5pPr marL="1829152" indent="0">
              <a:buNone/>
              <a:defRPr sz="1600" b="1"/>
            </a:lvl5pPr>
            <a:lvl6pPr marL="2286440" indent="0">
              <a:buNone/>
              <a:defRPr sz="1600" b="1"/>
            </a:lvl6pPr>
            <a:lvl7pPr marL="2743728" indent="0">
              <a:buNone/>
              <a:defRPr sz="1600" b="1"/>
            </a:lvl7pPr>
            <a:lvl8pPr marL="3201016" indent="0">
              <a:buNone/>
              <a:defRPr sz="1600" b="1"/>
            </a:lvl8pPr>
            <a:lvl9pPr marL="3658304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80" y="1631660"/>
            <a:ext cx="4040890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833" y="1151691"/>
            <a:ext cx="4042476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8" indent="0">
              <a:buNone/>
              <a:defRPr sz="2000" b="1"/>
            </a:lvl2pPr>
            <a:lvl3pPr marL="914576" indent="0">
              <a:buNone/>
              <a:defRPr sz="1800" b="1"/>
            </a:lvl3pPr>
            <a:lvl4pPr marL="1371864" indent="0">
              <a:buNone/>
              <a:defRPr sz="1600" b="1"/>
            </a:lvl4pPr>
            <a:lvl5pPr marL="1829152" indent="0">
              <a:buNone/>
              <a:defRPr sz="1600" b="1"/>
            </a:lvl5pPr>
            <a:lvl6pPr marL="2286440" indent="0">
              <a:buNone/>
              <a:defRPr sz="1600" b="1"/>
            </a:lvl6pPr>
            <a:lvl7pPr marL="2743728" indent="0">
              <a:buNone/>
              <a:defRPr sz="1600" b="1"/>
            </a:lvl7pPr>
            <a:lvl8pPr marL="3201016" indent="0">
              <a:buNone/>
              <a:defRPr sz="1600" b="1"/>
            </a:lvl8pPr>
            <a:lvl9pPr marL="3658304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833" y="1631660"/>
            <a:ext cx="4042476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81" y="204850"/>
            <a:ext cx="3008835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671" y="204852"/>
            <a:ext cx="5112638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81" y="1076659"/>
            <a:ext cx="3008835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88" indent="0">
              <a:buNone/>
              <a:defRPr sz="1200"/>
            </a:lvl2pPr>
            <a:lvl3pPr marL="914576" indent="0">
              <a:buNone/>
              <a:defRPr sz="1000"/>
            </a:lvl3pPr>
            <a:lvl4pPr marL="1371864" indent="0">
              <a:buNone/>
              <a:defRPr sz="900"/>
            </a:lvl4pPr>
            <a:lvl5pPr marL="1829152" indent="0">
              <a:buNone/>
              <a:defRPr sz="900"/>
            </a:lvl5pPr>
            <a:lvl6pPr marL="2286440" indent="0">
              <a:buNone/>
              <a:defRPr sz="900"/>
            </a:lvl6pPr>
            <a:lvl7pPr marL="2743728" indent="0">
              <a:buNone/>
              <a:defRPr sz="900"/>
            </a:lvl7pPr>
            <a:lvl8pPr marL="3201016" indent="0">
              <a:buNone/>
              <a:defRPr sz="900"/>
            </a:lvl8pPr>
            <a:lvl9pPr marL="3658304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600" y="3601561"/>
            <a:ext cx="5487353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600" y="459723"/>
            <a:ext cx="5487353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88" indent="0">
              <a:buNone/>
              <a:defRPr sz="2800"/>
            </a:lvl2pPr>
            <a:lvl3pPr marL="914576" indent="0">
              <a:buNone/>
              <a:defRPr sz="2400"/>
            </a:lvl3pPr>
            <a:lvl4pPr marL="1371864" indent="0">
              <a:buNone/>
              <a:defRPr sz="2000"/>
            </a:lvl4pPr>
            <a:lvl5pPr marL="1829152" indent="0">
              <a:buNone/>
              <a:defRPr sz="2000"/>
            </a:lvl5pPr>
            <a:lvl6pPr marL="2286440" indent="0">
              <a:buNone/>
              <a:defRPr sz="2000"/>
            </a:lvl6pPr>
            <a:lvl7pPr marL="2743728" indent="0">
              <a:buNone/>
              <a:defRPr sz="2000"/>
            </a:lvl7pPr>
            <a:lvl8pPr marL="3201016" indent="0">
              <a:buNone/>
              <a:defRPr sz="2000"/>
            </a:lvl8pPr>
            <a:lvl9pPr marL="3658304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600" y="4026747"/>
            <a:ext cx="5487353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88" indent="0">
              <a:buNone/>
              <a:defRPr sz="1200"/>
            </a:lvl2pPr>
            <a:lvl3pPr marL="914576" indent="0">
              <a:buNone/>
              <a:defRPr sz="1000"/>
            </a:lvl3pPr>
            <a:lvl4pPr marL="1371864" indent="0">
              <a:buNone/>
              <a:defRPr sz="900"/>
            </a:lvl4pPr>
            <a:lvl5pPr marL="1829152" indent="0">
              <a:buNone/>
              <a:defRPr sz="900"/>
            </a:lvl5pPr>
            <a:lvl6pPr marL="2286440" indent="0">
              <a:buNone/>
              <a:defRPr sz="900"/>
            </a:lvl6pPr>
            <a:lvl7pPr marL="2743728" indent="0">
              <a:buNone/>
              <a:defRPr sz="900"/>
            </a:lvl7pPr>
            <a:lvl8pPr marL="3201016" indent="0">
              <a:buNone/>
              <a:defRPr sz="900"/>
            </a:lvl8pPr>
            <a:lvl9pPr marL="3658304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80" y="206043"/>
            <a:ext cx="8231029" cy="857515"/>
          </a:xfrm>
          <a:prstGeom prst="rect">
            <a:avLst/>
          </a:prstGeom>
        </p:spPr>
        <p:txBody>
          <a:bodyPr vert="horz" lIns="91457" tIns="45729" rIns="91457" bIns="45729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80" y="1200522"/>
            <a:ext cx="8231029" cy="3395520"/>
          </a:xfrm>
          <a:prstGeom prst="rect">
            <a:avLst/>
          </a:prstGeom>
        </p:spPr>
        <p:txBody>
          <a:bodyPr vert="horz" lIns="91457" tIns="45729" rIns="91457" bIns="45729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80" y="4768734"/>
            <a:ext cx="2133971" cy="273929"/>
          </a:xfrm>
          <a:prstGeom prst="rect">
            <a:avLst/>
          </a:prstGeom>
        </p:spPr>
        <p:txBody>
          <a:bodyPr vert="horz" lIns="91457" tIns="45729" rIns="91457" bIns="4572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2022-10-11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743" y="4768734"/>
            <a:ext cx="2896103" cy="273929"/>
          </a:xfrm>
          <a:prstGeom prst="rect">
            <a:avLst/>
          </a:prstGeom>
        </p:spPr>
        <p:txBody>
          <a:bodyPr vert="horz" lIns="91457" tIns="45729" rIns="91457" bIns="4572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4338" y="4768734"/>
            <a:ext cx="2133971" cy="273929"/>
          </a:xfrm>
          <a:prstGeom prst="rect">
            <a:avLst/>
          </a:prstGeom>
        </p:spPr>
        <p:txBody>
          <a:bodyPr vert="horz" lIns="91457" tIns="45729" rIns="91457" bIns="4572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576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66" indent="-342966" algn="l" defTabSz="914576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93" indent="-285805" algn="l" defTabSz="914576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220" indent="-228644" algn="l" defTabSz="914576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508" indent="-228644" algn="l" defTabSz="914576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796" indent="-228644" algn="l" defTabSz="914576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084" indent="-228644" algn="l" defTabSz="914576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72" indent="-228644" algn="l" defTabSz="914576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60" indent="-228644" algn="l" defTabSz="914576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48" indent="-228644" algn="l" defTabSz="914576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88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76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64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52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40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28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16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04" algn="l" defTabSz="914576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48149;&#44592;&#54872;\&#51648;&#50896;&#49324;&#50629;\EVCS\&#55072;&#52404;&#50612;&#51064;&#49885;\&#51020;&#49457;&#46041;&#50689;&#49345;.mp4" TargetMode="Externa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48149;&#44592;&#54872;\&#51648;&#50896;&#49324;&#50629;\EVCS\&#55072;&#52404;&#50612;&#51064;&#49885;\&#50689;&#49345;%20&#46041;&#50689;&#49345;.mp4" TargetMode="Externa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43000"/>
          </a:blip>
          <a:srcRect/>
          <a:stretch>
            <a:fillRect/>
          </a:stretch>
        </p:blipFill>
        <p:spPr bwMode="auto">
          <a:xfrm>
            <a:off x="8406" y="-13549"/>
            <a:ext cx="9146604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직선 연결선 7"/>
          <p:cNvCxnSpPr/>
          <p:nvPr/>
        </p:nvCxnSpPr>
        <p:spPr>
          <a:xfrm>
            <a:off x="1115810" y="771789"/>
            <a:ext cx="7274071" cy="0"/>
          </a:xfrm>
          <a:prstGeom prst="line">
            <a:avLst/>
          </a:prstGeom>
          <a:ln w="508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제목 1"/>
          <p:cNvSpPr txBox="1">
            <a:spLocks/>
          </p:cNvSpPr>
          <p:nvPr/>
        </p:nvSpPr>
        <p:spPr>
          <a:xfrm>
            <a:off x="755707" y="699760"/>
            <a:ext cx="7778214" cy="1152482"/>
          </a:xfrm>
          <a:prstGeom prst="rect">
            <a:avLst/>
          </a:prstGeom>
        </p:spPr>
        <p:txBody>
          <a:bodyPr vert="horz" lIns="91457" tIns="45729" rIns="91457" bIns="45729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ko-KR" sz="2800" dirty="0">
                <a:solidFill>
                  <a:srgbClr val="0D58B3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dirty="0" smtClean="0">
                <a:solidFill>
                  <a:srgbClr val="0D58B3"/>
                </a:solidFill>
                <a:latin typeface="휴먼둥근헤드라인" pitchFamily="18" charset="-127"/>
                <a:ea typeface="휴먼둥근헤드라인" pitchFamily="18" charset="-127"/>
              </a:rPr>
              <a:t>한국승강기안전공단 </a:t>
            </a:r>
            <a:r>
              <a:rPr lang="en-US" altLang="ko-KR" dirty="0" smtClean="0">
                <a:solidFill>
                  <a:srgbClr val="0D58B3"/>
                </a:solidFill>
                <a:latin typeface="휴먼둥근헤드라인" pitchFamily="18" charset="-127"/>
                <a:ea typeface="휴먼둥근헤드라인" pitchFamily="18" charset="-127"/>
              </a:rPr>
              <a:t>2021. </a:t>
            </a:r>
            <a:r>
              <a:rPr lang="ko-KR" altLang="en-US" dirty="0" smtClean="0">
                <a:solidFill>
                  <a:srgbClr val="0D58B3"/>
                </a:solidFill>
                <a:latin typeface="휴먼둥근헤드라인" pitchFamily="18" charset="-127"/>
                <a:ea typeface="휴먼둥근헤드라인" pitchFamily="18" charset="-127"/>
              </a:rPr>
              <a:t>승강기 중소기업 </a:t>
            </a:r>
            <a:r>
              <a:rPr lang="ko-KR" altLang="en-US" b="1" dirty="0" smtClean="0">
                <a:solidFill>
                  <a:srgbClr val="0D58B3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기술개발 지원사업</a:t>
            </a:r>
            <a:endParaRPr lang="en-US" altLang="ko-KR" sz="2000" b="1" dirty="0" smtClean="0">
              <a:solidFill>
                <a:srgbClr val="0D58B3"/>
              </a:solidFill>
              <a:latin typeface="HY견고딕" pitchFamily="18" charset="-127"/>
              <a:ea typeface="HY견고딕" pitchFamily="18" charset="-127"/>
              <a:cs typeface="+mj-cs"/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300" b="1" dirty="0" smtClean="0">
                <a:solidFill>
                  <a:schemeClr val="tx2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  <a:cs typeface="+mj-cs"/>
              </a:rPr>
              <a:t> </a:t>
            </a:r>
            <a:r>
              <a:rPr lang="en-US" altLang="ko-KR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</a:rPr>
              <a:t>AI</a:t>
            </a:r>
            <a:r>
              <a:rPr lang="ko-KR" altLang="en-US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</a:rPr>
              <a:t>기능을 융합한 </a:t>
            </a:r>
            <a:r>
              <a:rPr lang="ko-KR" altLang="en-US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  <a:cs typeface="+mj-cs"/>
              </a:rPr>
              <a:t>엘리베이터 자동 콜</a:t>
            </a:r>
            <a:r>
              <a:rPr lang="en-US" altLang="ko-KR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  <a:cs typeface="+mj-cs"/>
              </a:rPr>
              <a:t>(</a:t>
            </a:r>
            <a:r>
              <a:rPr lang="ko-KR" altLang="en-US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  <a:cs typeface="+mj-cs"/>
              </a:rPr>
              <a:t>호출</a:t>
            </a:r>
            <a:r>
              <a:rPr lang="en-US" altLang="ko-KR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  <a:cs typeface="+mj-cs"/>
              </a:rPr>
              <a:t>) </a:t>
            </a:r>
            <a:r>
              <a:rPr lang="ko-KR" altLang="en-US" sz="2300" b="1" dirty="0" smtClean="0">
                <a:solidFill>
                  <a:schemeClr val="accent5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  <a:cs typeface="+mj-cs"/>
              </a:rPr>
              <a:t>시스템</a:t>
            </a:r>
            <a:endParaRPr lang="ko-KR" altLang="en-US" sz="2300" b="1" dirty="0">
              <a:solidFill>
                <a:schemeClr val="accent5">
                  <a:lumMod val="50000"/>
                </a:schemeClr>
              </a:solidFill>
              <a:latin typeface="HY견명조" pitchFamily="18" charset="-127"/>
              <a:ea typeface="HY견명조" pitchFamily="18" charset="-127"/>
              <a:cs typeface="+mj-cs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4212691" y="771789"/>
            <a:ext cx="360063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4860876" y="771789"/>
            <a:ext cx="360063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87830" y="1780212"/>
            <a:ext cx="7202051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lum bright="57000" contrast="28000"/>
          </a:blip>
          <a:srcRect/>
          <a:stretch>
            <a:fillRect/>
          </a:stretch>
        </p:blipFill>
        <p:spPr bwMode="auto">
          <a:xfrm>
            <a:off x="5868938" y="3332846"/>
            <a:ext cx="936104" cy="75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525122" y="4156720"/>
            <a:ext cx="1512168" cy="584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5"/>
          <p:cNvGrpSpPr/>
          <p:nvPr/>
        </p:nvGrpSpPr>
        <p:grpSpPr>
          <a:xfrm>
            <a:off x="-36519" y="23460"/>
            <a:ext cx="9217825" cy="5141372"/>
            <a:chOff x="-36512" y="23453"/>
            <a:chExt cx="9526986" cy="5139786"/>
          </a:xfrm>
        </p:grpSpPr>
        <p:sp>
          <p:nvSpPr>
            <p:cNvPr id="10" name="TextBox 9"/>
            <p:cNvSpPr txBox="1"/>
            <p:nvPr/>
          </p:nvSpPr>
          <p:spPr>
            <a:xfrm>
              <a:off x="-36512" y="87160"/>
              <a:ext cx="720080" cy="415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6</a:t>
              </a:r>
              <a:r>
                <a:rPr lang="en-US" altLang="ko-KR" sz="2000" dirty="0" smtClean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.</a:t>
              </a:r>
              <a:endPara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02940"/>
              <a:ext cx="6912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시 험 설 치 운 영</a:t>
              </a:r>
              <a:r>
                <a:rPr lang="en-US" altLang="ko-KR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(Pilot Test)</a:t>
              </a:r>
              <a:endParaRPr lang="en-US" altLang="ko-KR" sz="1600" b="1" dirty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24" name="슬라이드 번호 개체 틀 95"/>
            <p:cNvSpPr txBox="1">
              <a:spLocks/>
            </p:cNvSpPr>
            <p:nvPr/>
          </p:nvSpPr>
          <p:spPr>
            <a:xfrm>
              <a:off x="8932651" y="4967095"/>
              <a:ext cx="557823" cy="1961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 smtClean="0">
                  <a:solidFill>
                    <a:schemeClr val="tx1">
                      <a:tint val="75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-8-</a:t>
              </a:r>
              <a:endPara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21506" name="Rectangle 2"/>
            <p:cNvSpPr>
              <a:spLocks noChangeArrowheads="1"/>
            </p:cNvSpPr>
            <p:nvPr/>
          </p:nvSpPr>
          <p:spPr bwMode="auto">
            <a:xfrm>
              <a:off x="0" y="43991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-5142" y="461838"/>
              <a:ext cx="914914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432048" y="556320"/>
            <a:ext cx="74531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설치대상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서울교통공사 지하철</a:t>
            </a:r>
            <a:r>
              <a:rPr lang="en-US" altLang="ko-KR" sz="1400" dirty="0" smtClean="0"/>
              <a:t>4</a:t>
            </a:r>
            <a:r>
              <a:rPr lang="ko-KR" altLang="en-US" sz="1400" dirty="0" smtClean="0"/>
              <a:t>호선 </a:t>
            </a:r>
            <a:r>
              <a:rPr lang="ko-KR" altLang="en-US" sz="1400" dirty="0" err="1" smtClean="0"/>
              <a:t>이촌역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호기</a:t>
            </a:r>
          </a:p>
          <a:p>
            <a:pPr fontAlgn="base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ko-KR" altLang="en-US" sz="1400" b="1" dirty="0" smtClean="0"/>
              <a:t> </a:t>
            </a:r>
            <a:r>
              <a:rPr lang="ko-KR" altLang="en-US" sz="1400" dirty="0" smtClean="0"/>
              <a:t>운행구간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대합실</a:t>
            </a:r>
            <a:r>
              <a:rPr lang="en-US" altLang="ko-KR" sz="1400" dirty="0" smtClean="0"/>
              <a:t>~</a:t>
            </a:r>
            <a:r>
              <a:rPr lang="ko-KR" altLang="en-US" sz="1400" dirty="0" smtClean="0"/>
              <a:t>승강장</a:t>
            </a:r>
            <a:r>
              <a:rPr lang="en-US" altLang="ko-KR" sz="1400" dirty="0" smtClean="0"/>
              <a:t>(2 </a:t>
            </a:r>
            <a:r>
              <a:rPr lang="ko-KR" altLang="en-US" sz="1400" dirty="0" err="1" smtClean="0"/>
              <a:t>개층</a:t>
            </a:r>
            <a:r>
              <a:rPr lang="en-US" altLang="ko-KR" sz="1400" dirty="0" smtClean="0"/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ko-KR" altLang="en-US" sz="1400" b="1" dirty="0" smtClean="0"/>
              <a:t> </a:t>
            </a:r>
            <a:r>
              <a:rPr lang="ko-KR" altLang="en-US" sz="1400" dirty="0" smtClean="0"/>
              <a:t>설치조건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서울교통공사 협약에 의함</a:t>
            </a:r>
          </a:p>
          <a:p>
            <a:pPr fontAlgn="base">
              <a:lnSpc>
                <a:spcPct val="150000"/>
              </a:lnSpc>
            </a:pPr>
            <a:r>
              <a:rPr lang="ko-KR" altLang="en-US" sz="1300" b="1" dirty="0" smtClean="0"/>
              <a:t>   </a:t>
            </a:r>
            <a:r>
              <a:rPr lang="en-US" altLang="ko-KR" sz="1300" b="1" dirty="0" smtClean="0"/>
              <a:t>※ </a:t>
            </a:r>
            <a:r>
              <a:rPr lang="en-US" altLang="ko-KR" sz="1300" dirty="0" smtClean="0"/>
              <a:t>Pilot </a:t>
            </a:r>
            <a:r>
              <a:rPr lang="ko-KR" altLang="en-US" sz="1300" dirty="0" smtClean="0"/>
              <a:t>설치 전 특허출원완료</a:t>
            </a:r>
            <a:r>
              <a:rPr lang="en-US" altLang="ko-KR" sz="1300" dirty="0" smtClean="0"/>
              <a:t>(2022. 7. 5, </a:t>
            </a:r>
            <a:r>
              <a:rPr lang="ko-KR" altLang="en-US" sz="1300" dirty="0" smtClean="0"/>
              <a:t>번호 </a:t>
            </a:r>
            <a:r>
              <a:rPr lang="en-US" altLang="ko-KR" sz="1300" dirty="0" smtClean="0"/>
              <a:t>1022-2022-0082680)</a:t>
            </a:r>
            <a:endParaRPr lang="ko-KR" altLang="en-US" sz="13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252863656" descr="EMB00001cf042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3374" y="1996480"/>
            <a:ext cx="2419860" cy="1800200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9" name="_x252862864" descr="EMB00001cf042d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354" y="1996480"/>
            <a:ext cx="2205116" cy="180020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01" name="_x252864016" descr="EMB00001cf042d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54313" y="1996480"/>
            <a:ext cx="2570609" cy="1800200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540346" y="3868688"/>
            <a:ext cx="871296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ko-KR" altLang="en-US" sz="1400" b="1" dirty="0" smtClean="0"/>
              <a:t> 운영결과</a:t>
            </a:r>
            <a:endParaRPr lang="ko-KR" altLang="en-US" sz="1400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    - </a:t>
            </a:r>
            <a:r>
              <a:rPr lang="ko-KR" altLang="en-US" sz="1400" dirty="0" smtClean="0"/>
              <a:t>음성인식률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목표 </a:t>
            </a:r>
            <a:r>
              <a:rPr lang="en-US" altLang="ko-KR" sz="1400" dirty="0" smtClean="0"/>
              <a:t>90%</a:t>
            </a:r>
            <a:r>
              <a:rPr lang="ko-KR" altLang="en-US" sz="1400" dirty="0" smtClean="0"/>
              <a:t>이상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공인기관 성적서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문장인식 </a:t>
            </a:r>
            <a:r>
              <a:rPr lang="en-US" altLang="ko-KR" sz="1400" dirty="0" smtClean="0"/>
              <a:t>92.13%, </a:t>
            </a:r>
            <a:r>
              <a:rPr lang="ko-KR" altLang="en-US" sz="1400" dirty="0" smtClean="0"/>
              <a:t>엘리베이터 </a:t>
            </a:r>
            <a:r>
              <a:rPr lang="en-US" altLang="ko-KR" sz="1400" dirty="0" smtClean="0"/>
              <a:t>95%)</a:t>
            </a:r>
            <a:endParaRPr lang="ko-KR" altLang="en-US" sz="1400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    - </a:t>
            </a:r>
            <a:r>
              <a:rPr lang="ko-KR" altLang="en-US" sz="1400" dirty="0" smtClean="0"/>
              <a:t>영상인식률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영상분석결과 휠체어 인식률 </a:t>
            </a:r>
            <a:r>
              <a:rPr lang="en-US" altLang="ko-KR" sz="1400" dirty="0" smtClean="0"/>
              <a:t>99%.(CCTV </a:t>
            </a:r>
            <a:r>
              <a:rPr lang="ko-KR" altLang="en-US" sz="1400" dirty="0" smtClean="0"/>
              <a:t>분석결과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5"/>
          <p:cNvGrpSpPr/>
          <p:nvPr/>
        </p:nvGrpSpPr>
        <p:grpSpPr>
          <a:xfrm>
            <a:off x="-36519" y="23460"/>
            <a:ext cx="9217825" cy="5141372"/>
            <a:chOff x="-36512" y="23453"/>
            <a:chExt cx="9526986" cy="5139786"/>
          </a:xfrm>
        </p:grpSpPr>
        <p:sp>
          <p:nvSpPr>
            <p:cNvPr id="10" name="TextBox 9"/>
            <p:cNvSpPr txBox="1"/>
            <p:nvPr/>
          </p:nvSpPr>
          <p:spPr>
            <a:xfrm>
              <a:off x="-36512" y="87160"/>
              <a:ext cx="720080" cy="415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6</a:t>
              </a:r>
              <a:r>
                <a:rPr lang="en-US" altLang="ko-KR" sz="2000" dirty="0" smtClean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.</a:t>
              </a:r>
              <a:endPara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02940"/>
              <a:ext cx="6912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시 험 설 치 운 영</a:t>
              </a:r>
              <a:r>
                <a:rPr lang="en-US" altLang="ko-KR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(Pilot Test) - 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음성</a:t>
              </a:r>
              <a:endParaRPr lang="en-US" altLang="ko-KR" sz="1600" b="1" dirty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24" name="슬라이드 번호 개체 틀 95"/>
            <p:cNvSpPr txBox="1">
              <a:spLocks/>
            </p:cNvSpPr>
            <p:nvPr/>
          </p:nvSpPr>
          <p:spPr>
            <a:xfrm>
              <a:off x="8932651" y="4967095"/>
              <a:ext cx="557823" cy="1961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 smtClean="0">
                  <a:solidFill>
                    <a:schemeClr val="tx1">
                      <a:tint val="75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-9-</a:t>
              </a:r>
              <a:endPara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21506" name="Rectangle 2"/>
            <p:cNvSpPr>
              <a:spLocks noChangeArrowheads="1"/>
            </p:cNvSpPr>
            <p:nvPr/>
          </p:nvSpPr>
          <p:spPr bwMode="auto">
            <a:xfrm>
              <a:off x="0" y="43991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-5142" y="461838"/>
              <a:ext cx="914914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1" name="음성동영상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84462" y="556320"/>
            <a:ext cx="5976664" cy="44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5"/>
          <p:cNvGrpSpPr/>
          <p:nvPr/>
        </p:nvGrpSpPr>
        <p:grpSpPr>
          <a:xfrm>
            <a:off x="-36519" y="23460"/>
            <a:ext cx="9217825" cy="5141372"/>
            <a:chOff x="-36512" y="23453"/>
            <a:chExt cx="9526986" cy="5139786"/>
          </a:xfrm>
        </p:grpSpPr>
        <p:sp>
          <p:nvSpPr>
            <p:cNvPr id="10" name="TextBox 9"/>
            <p:cNvSpPr txBox="1"/>
            <p:nvPr/>
          </p:nvSpPr>
          <p:spPr>
            <a:xfrm>
              <a:off x="-36512" y="87160"/>
              <a:ext cx="720080" cy="415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6</a:t>
              </a:r>
              <a:r>
                <a:rPr lang="en-US" altLang="ko-KR" sz="2000" dirty="0" smtClean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.</a:t>
              </a:r>
              <a:endPara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02940"/>
              <a:ext cx="6912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시 험 설 치 운 영</a:t>
              </a:r>
              <a:r>
                <a:rPr lang="en-US" altLang="ko-KR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(Pilot Test) - 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영상</a:t>
              </a:r>
              <a:endParaRPr lang="en-US" altLang="ko-KR" sz="1600" b="1" dirty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24" name="슬라이드 번호 개체 틀 95"/>
            <p:cNvSpPr txBox="1">
              <a:spLocks/>
            </p:cNvSpPr>
            <p:nvPr/>
          </p:nvSpPr>
          <p:spPr>
            <a:xfrm>
              <a:off x="8932651" y="4967095"/>
              <a:ext cx="557823" cy="1961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 smtClean="0">
                  <a:solidFill>
                    <a:schemeClr val="tx1">
                      <a:tint val="75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-10-</a:t>
              </a:r>
              <a:endPara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21506" name="Rectangle 2"/>
            <p:cNvSpPr>
              <a:spLocks noChangeArrowheads="1"/>
            </p:cNvSpPr>
            <p:nvPr/>
          </p:nvSpPr>
          <p:spPr bwMode="auto">
            <a:xfrm>
              <a:off x="0" y="43991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-5142" y="461838"/>
              <a:ext cx="914914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2" name="영상 동영상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620466" y="556320"/>
            <a:ext cx="5904656" cy="442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8" y="87178"/>
            <a:ext cx="720205" cy="415517"/>
          </a:xfrm>
          <a:prstGeom prst="rect">
            <a:avLst/>
          </a:prstGeom>
          <a:noFill/>
        </p:spPr>
        <p:txBody>
          <a:bodyPr wrap="square" lIns="91457" tIns="45729" rIns="91457" bIns="45729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7</a:t>
            </a:r>
            <a:r>
              <a:rPr lang="en-US" altLang="ko-KR" sz="2000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  <a:endParaRPr lang="en-US" altLang="ko-KR" sz="2000" dirty="0">
              <a:solidFill>
                <a:srgbClr val="00B0F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625" y="102972"/>
            <a:ext cx="6985989" cy="36944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b="1" dirty="0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성 과 활 용</a:t>
            </a:r>
            <a:endParaRPr lang="en-US" altLang="ko-KR" sz="1600" b="1" dirty="0">
              <a:solidFill>
                <a:schemeClr val="accent5">
                  <a:lumMod val="50000"/>
                </a:schemeClr>
              </a:solidFill>
              <a:latin typeface="함초롬바탕" pitchFamily="18" charset="-127"/>
              <a:ea typeface="함초롬바탕" pitchFamily="18" charset="-127"/>
              <a:cs typeface="함초롬바탕" pitchFamily="18" charset="-127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4" name="슬라이드 번호 개체 틀 95"/>
          <p:cNvSpPr txBox="1">
            <a:spLocks/>
          </p:cNvSpPr>
          <p:nvPr/>
        </p:nvSpPr>
        <p:spPr>
          <a:xfrm>
            <a:off x="8623386" y="4968628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-11-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45714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-5143" y="461980"/>
            <a:ext cx="915073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504056" y="825475"/>
            <a:ext cx="860524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r>
              <a:rPr lang="ko-KR" altLang="en-US" sz="1200" b="1" dirty="0" smtClean="0"/>
              <a:t>○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휴먼명조" charset="-127"/>
                <a:ea typeface="휴먼명조" charset="-127"/>
                <a:cs typeface="굴림" pitchFamily="50" charset="-127"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개발품을 한국승강기안전공단과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세라에스이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(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주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)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에서 전시하는 국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내외 승강기엑스포에 전시 전용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ea"/>
              <a:cs typeface="굴림" pitchFamily="50" charset="-127"/>
            </a:endParaRPr>
          </a:p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r>
              <a:rPr kumimoji="1" lang="en-US" altLang="ko-KR" sz="1400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   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부스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홍보 및 엘리베이터 제조사 마케팅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ea"/>
              <a:cs typeface="굴림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endParaRPr kumimoji="1" lang="ko-KR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굴림" pitchFamily="50" charset="-127"/>
            </a:endParaRPr>
          </a:p>
          <a:p>
            <a:pPr lvl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r>
              <a:rPr lang="ko-KR" altLang="en-US" sz="1200" b="1" dirty="0" smtClean="0"/>
              <a:t>○</a:t>
            </a:r>
            <a:r>
              <a:rPr lang="ko-KR" altLang="en-US" sz="1400" b="1" dirty="0" smtClean="0"/>
              <a:t>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코레일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서울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부산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인천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대전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광주 등 철도운영기관에 판매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ea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endParaRPr kumimoji="1" lang="en-US" altLang="ko-K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굴림" pitchFamily="50" charset="-127"/>
            </a:endParaRPr>
          </a:p>
          <a:p>
            <a:pPr lvl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r>
              <a:rPr lang="ko-KR" altLang="en-US" sz="1200" b="1" dirty="0" smtClean="0"/>
              <a:t>○</a:t>
            </a:r>
            <a:r>
              <a:rPr lang="ko-KR" altLang="en-US" sz="1400" b="1" dirty="0" smtClean="0"/>
              <a:t>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정부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지방자치단체 장애인엘리베이터 적용 홍보마케팅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ea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endParaRPr kumimoji="1" lang="en-US" altLang="ko-K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굴림" pitchFamily="50" charset="-127"/>
            </a:endParaRPr>
          </a:p>
          <a:p>
            <a:pPr lvl="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58750" algn="l"/>
                <a:tab pos="285750" algn="l"/>
                <a:tab pos="425450" algn="l"/>
                <a:tab pos="563563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  <a:tab pos="12192000" algn="l"/>
                <a:tab pos="12700000" algn="l"/>
                <a:tab pos="13208000" algn="l"/>
                <a:tab pos="13716000" algn="l"/>
                <a:tab pos="14224000" algn="l"/>
                <a:tab pos="14732000" algn="l"/>
              </a:tabLst>
            </a:pPr>
            <a:r>
              <a:rPr lang="ko-KR" altLang="en-US" sz="1200" b="1" dirty="0" smtClean="0"/>
              <a:t>○</a:t>
            </a:r>
            <a:r>
              <a:rPr lang="ko-KR" altLang="en-US" sz="1400" b="1" dirty="0" smtClean="0"/>
              <a:t>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연간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5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억원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 이상 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매출 예상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굴림" pitchFamily="50" charset="-127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6082" name="_x229565624" descr="EMB00003a58464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818" y="3148608"/>
            <a:ext cx="3528392" cy="1656184"/>
          </a:xfrm>
          <a:prstGeom prst="rect">
            <a:avLst/>
          </a:prstGeom>
          <a:noFill/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914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6084" name="_x359251872" descr="EMB00003a58464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0426" y="3508648"/>
            <a:ext cx="2667000" cy="1382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8" y="87178"/>
            <a:ext cx="720205" cy="415517"/>
          </a:xfrm>
          <a:prstGeom prst="rect">
            <a:avLst/>
          </a:prstGeom>
          <a:noFill/>
        </p:spPr>
        <p:txBody>
          <a:bodyPr wrap="square" lIns="91457" tIns="45729" rIns="91457" bIns="45729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8</a:t>
            </a:r>
            <a:r>
              <a:rPr lang="en-US" altLang="ko-KR" sz="2000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  <a:endParaRPr lang="en-US" altLang="ko-KR" sz="2000" dirty="0">
              <a:solidFill>
                <a:srgbClr val="00B0F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625" y="102972"/>
            <a:ext cx="6985989" cy="36944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b="1" dirty="0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기 대 효 과</a:t>
            </a:r>
            <a:endParaRPr lang="en-US" altLang="ko-KR" sz="1600" b="1" dirty="0">
              <a:solidFill>
                <a:schemeClr val="accent5">
                  <a:lumMod val="50000"/>
                </a:schemeClr>
              </a:solidFill>
              <a:latin typeface="함초롬바탕" pitchFamily="18" charset="-127"/>
              <a:ea typeface="함초롬바탕" pitchFamily="18" charset="-127"/>
              <a:cs typeface="함초롬바탕" pitchFamily="18" charset="-127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4" name="슬라이드 번호 개체 틀 95"/>
          <p:cNvSpPr txBox="1">
            <a:spLocks/>
          </p:cNvSpPr>
          <p:nvPr/>
        </p:nvSpPr>
        <p:spPr>
          <a:xfrm>
            <a:off x="8623386" y="4968628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-12-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45714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11667" y="844352"/>
            <a:ext cx="2592738" cy="338572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sz="1400" b="1" dirty="0" smtClean="0"/>
              <a:t>○ </a:t>
            </a:r>
            <a:r>
              <a:rPr lang="ko-KR" altLang="en-US" sz="1600" b="1" dirty="0" smtClean="0"/>
              <a:t>정량적 효과</a:t>
            </a:r>
            <a:endParaRPr lang="ko-KR" alt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1666" y="1204392"/>
            <a:ext cx="6337804" cy="1061847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    · </a:t>
            </a:r>
            <a:r>
              <a:rPr lang="ko-KR" altLang="en-US" sz="1400" dirty="0" smtClean="0"/>
              <a:t>엘리베이터 영상인식률 </a:t>
            </a:r>
            <a:r>
              <a:rPr lang="en-US" altLang="ko-KR" sz="1400" dirty="0" smtClean="0"/>
              <a:t>99%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    · </a:t>
            </a:r>
            <a:r>
              <a:rPr lang="ko-KR" altLang="en-US" sz="1400" dirty="0" smtClean="0"/>
              <a:t>엘리베이터 콜 음성인식률 </a:t>
            </a:r>
            <a:r>
              <a:rPr lang="en-US" altLang="ko-KR" sz="1400" dirty="0" smtClean="0"/>
              <a:t>90%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    · </a:t>
            </a:r>
            <a:r>
              <a:rPr lang="ko-KR" altLang="en-US" sz="1400" dirty="0" smtClean="0"/>
              <a:t>사업화로 연간 매출 </a:t>
            </a:r>
            <a:r>
              <a:rPr lang="en-US" altLang="ko-KR" sz="1400" dirty="0" smtClean="0"/>
              <a:t>5</a:t>
            </a:r>
            <a:r>
              <a:rPr lang="ko-KR" altLang="en-US" sz="1400" dirty="0" smtClean="0"/>
              <a:t>억 이상 창출 </a:t>
            </a:r>
            <a:endParaRPr lang="ko-KR" alt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899749" y="2932584"/>
            <a:ext cx="6625886" cy="1084931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· </a:t>
            </a:r>
            <a:r>
              <a:rPr lang="ko-KR" altLang="en-US" sz="1400" dirty="0" smtClean="0"/>
              <a:t>승강기 </a:t>
            </a:r>
            <a:r>
              <a:rPr lang="en-US" altLang="ko-KR" sz="1400" dirty="0" smtClean="0"/>
              <a:t>AI</a:t>
            </a:r>
            <a:r>
              <a:rPr lang="ko-KR" altLang="en-US" sz="1400" dirty="0" smtClean="0"/>
              <a:t>산업 고도화</a:t>
            </a:r>
            <a:endParaRPr lang="en-US" altLang="ko-KR" sz="1400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· </a:t>
            </a:r>
            <a:r>
              <a:rPr lang="ko-KR" altLang="en-US" sz="1400" dirty="0" smtClean="0"/>
              <a:t>장애인 안전사고예방 및 도어파손 방지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/>
              <a:t>· </a:t>
            </a:r>
            <a:r>
              <a:rPr lang="ko-KR" altLang="en-US" sz="1400" dirty="0" smtClean="0"/>
              <a:t>전염병 예방</a:t>
            </a:r>
            <a:endParaRPr lang="ko-KR" alt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83687" y="2572544"/>
            <a:ext cx="2016574" cy="338572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sz="1400" b="1" dirty="0" smtClean="0"/>
              <a:t>○ </a:t>
            </a:r>
            <a:r>
              <a:rPr lang="ko-KR" altLang="en-US" sz="1600" b="1" dirty="0" smtClean="0"/>
              <a:t>정성적 효과</a:t>
            </a:r>
            <a:endParaRPr lang="ko-KR" altLang="en-US" sz="1600" b="1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-5143" y="461980"/>
            <a:ext cx="915073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슬라이드 번호 개체 틀 95"/>
          <p:cNvSpPr txBox="1">
            <a:spLocks/>
          </p:cNvSpPr>
          <p:nvPr/>
        </p:nvSpPr>
        <p:spPr>
          <a:xfrm>
            <a:off x="7759290" y="1492424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-1p-</a:t>
            </a:r>
          </a:p>
        </p:txBody>
      </p:sp>
      <p:sp>
        <p:nvSpPr>
          <p:cNvPr id="12" name="슬라이드 번호 개체 틀 95"/>
          <p:cNvSpPr txBox="1">
            <a:spLocks/>
          </p:cNvSpPr>
          <p:nvPr/>
        </p:nvSpPr>
        <p:spPr>
          <a:xfrm>
            <a:off x="7615249" y="1853687"/>
            <a:ext cx="70196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-2p-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4" name="슬라이드 번호 개체 틀 95"/>
          <p:cNvSpPr txBox="1">
            <a:spLocks/>
          </p:cNvSpPr>
          <p:nvPr/>
        </p:nvSpPr>
        <p:spPr>
          <a:xfrm>
            <a:off x="7885800" y="3096108"/>
            <a:ext cx="70196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5" name="슬라이드 번호 개체 틀 95"/>
          <p:cNvSpPr txBox="1">
            <a:spLocks/>
          </p:cNvSpPr>
          <p:nvPr/>
        </p:nvSpPr>
        <p:spPr>
          <a:xfrm>
            <a:off x="7543229" y="2265915"/>
            <a:ext cx="77398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-4p-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6" name="슬라이드 번호 개체 틀 95"/>
          <p:cNvSpPr txBox="1">
            <a:spLocks/>
          </p:cNvSpPr>
          <p:nvPr/>
        </p:nvSpPr>
        <p:spPr>
          <a:xfrm>
            <a:off x="7552194" y="2716560"/>
            <a:ext cx="77398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-5p-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8" name="슬라이드 번호 개체 틀 95"/>
          <p:cNvSpPr txBox="1">
            <a:spLocks/>
          </p:cNvSpPr>
          <p:nvPr/>
        </p:nvSpPr>
        <p:spPr>
          <a:xfrm>
            <a:off x="7624025" y="3148608"/>
            <a:ext cx="70196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-6p-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13000"/>
          </a:blip>
          <a:srcRect/>
          <a:stretch>
            <a:fillRect/>
          </a:stretch>
        </p:blipFill>
        <p:spPr bwMode="auto">
          <a:xfrm>
            <a:off x="323584" y="771789"/>
            <a:ext cx="3673046" cy="3673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직사각형 22"/>
          <p:cNvSpPr/>
          <p:nvPr/>
        </p:nvSpPr>
        <p:spPr>
          <a:xfrm>
            <a:off x="5712788" y="844352"/>
            <a:ext cx="1236270" cy="400128"/>
          </a:xfrm>
          <a:prstGeom prst="rect">
            <a:avLst/>
          </a:prstGeom>
          <a:noFill/>
        </p:spPr>
        <p:txBody>
          <a:bodyPr wrap="none" lIns="91457" tIns="45729" rIns="91457" bIns="45729">
            <a:spAutoFit/>
          </a:bodyPr>
          <a:lstStyle/>
          <a:p>
            <a:pPr algn="ctr"/>
            <a:r>
              <a:rPr lang="ko-KR" alt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목      차</a:t>
            </a:r>
            <a:endParaRPr lang="en-US" altLang="ko-K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321274" y="1420416"/>
            <a:ext cx="4572000" cy="372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accent1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1.   </a:t>
            </a:r>
            <a:r>
              <a:rPr lang="ko-KR" altLang="en-US" sz="1400" dirty="0" err="1" smtClean="0">
                <a:solidFill>
                  <a:schemeClr val="accent1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세라에스이</a:t>
            </a:r>
            <a:r>
              <a:rPr lang="ko-KR" altLang="en-US" sz="1400" dirty="0" smtClean="0">
                <a:solidFill>
                  <a:schemeClr val="accent1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㈜ 소개</a:t>
            </a:r>
            <a:endParaRPr lang="en-US" altLang="ko-KR" sz="1400" dirty="0" smtClean="0">
              <a:solidFill>
                <a:schemeClr val="accent1">
                  <a:lumMod val="7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</a:rPr>
              <a:t>2.   </a:t>
            </a: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필요성  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</a:rPr>
              <a:t>3.   </a:t>
            </a: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법규검토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</a:rPr>
              <a:t>4.   </a:t>
            </a: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목표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</a:rPr>
              <a:t>5.   </a:t>
            </a: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시스템구축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</a:rPr>
              <a:t>6.   </a:t>
            </a: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시험설치운영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 startAt="7"/>
            </a:pP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성과활용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 startAt="7"/>
            </a:pP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 startAt="7"/>
            </a:pP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기대효과</a:t>
            </a:r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1400" dirty="0">
              <a:latin typeface="HY신명조" pitchFamily="18" charset="-127"/>
              <a:ea typeface="HY신명조" pitchFamily="18" charset="-127"/>
            </a:endParaRPr>
          </a:p>
        </p:txBody>
      </p:sp>
      <p:sp>
        <p:nvSpPr>
          <p:cNvPr id="13" name="슬라이드 번호 개체 틀 95"/>
          <p:cNvSpPr txBox="1">
            <a:spLocks/>
          </p:cNvSpPr>
          <p:nvPr/>
        </p:nvSpPr>
        <p:spPr>
          <a:xfrm>
            <a:off x="7552305" y="4392564"/>
            <a:ext cx="77398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-12p-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7" name="슬라이드 번호 개체 틀 95"/>
          <p:cNvSpPr txBox="1">
            <a:spLocks/>
          </p:cNvSpPr>
          <p:nvPr/>
        </p:nvSpPr>
        <p:spPr>
          <a:xfrm>
            <a:off x="7552017" y="3580656"/>
            <a:ext cx="77398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-8p-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9" name="슬라이드 번호 개체 틀 95"/>
          <p:cNvSpPr txBox="1">
            <a:spLocks/>
          </p:cNvSpPr>
          <p:nvPr/>
        </p:nvSpPr>
        <p:spPr>
          <a:xfrm>
            <a:off x="7543229" y="4032524"/>
            <a:ext cx="773981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-11p-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8" y="87178"/>
            <a:ext cx="720205" cy="415517"/>
          </a:xfrm>
          <a:prstGeom prst="rect">
            <a:avLst/>
          </a:prstGeom>
          <a:noFill/>
        </p:spPr>
        <p:txBody>
          <a:bodyPr wrap="square" lIns="91457" tIns="45729" rIns="91457" bIns="45729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1</a:t>
            </a:r>
            <a:r>
              <a: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-5143" y="461980"/>
            <a:ext cx="915073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7625" y="102972"/>
            <a:ext cx="6913968" cy="36944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b="1" dirty="0" err="1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세라에스이</a:t>
            </a:r>
            <a:r>
              <a:rPr lang="ko-KR" altLang="en-US" b="1" dirty="0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㈜ 소개</a:t>
            </a:r>
            <a:endParaRPr lang="en-US" altLang="ko-KR" sz="1600" b="1" dirty="0">
              <a:solidFill>
                <a:schemeClr val="accent5">
                  <a:lumMod val="50000"/>
                </a:schemeClr>
              </a:solidFill>
              <a:latin typeface="함초롬바탕" pitchFamily="18" charset="-127"/>
              <a:ea typeface="함초롬바탕" pitchFamily="18" charset="-127"/>
              <a:cs typeface="함초롬바탕" pitchFamily="18" charset="-127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4" name="슬라이드 번호 개체 틀 95"/>
          <p:cNvSpPr txBox="1">
            <a:spLocks/>
          </p:cNvSpPr>
          <p:nvPr/>
        </p:nvSpPr>
        <p:spPr>
          <a:xfrm>
            <a:off x="8587669" y="4968628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-1-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45714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16" name="_x375624360" descr="EMB00000f28ba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547" y="628328"/>
            <a:ext cx="5161367" cy="2304256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346" y="2860576"/>
            <a:ext cx="309555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>
            <a:lum bright="3000" contrast="10000"/>
          </a:blip>
          <a:srcRect/>
          <a:stretch>
            <a:fillRect/>
          </a:stretch>
        </p:blipFill>
        <p:spPr bwMode="auto">
          <a:xfrm>
            <a:off x="3923928" y="3004592"/>
            <a:ext cx="204587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직사각형 19"/>
          <p:cNvSpPr/>
          <p:nvPr/>
        </p:nvSpPr>
        <p:spPr>
          <a:xfrm>
            <a:off x="3636690" y="700336"/>
            <a:ext cx="16482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dirty="0" smtClean="0"/>
              <a:t>총원 </a:t>
            </a:r>
            <a:r>
              <a:rPr lang="en-US" altLang="ko-KR" sz="1100" b="1" dirty="0" smtClean="0"/>
              <a:t>48</a:t>
            </a:r>
            <a:r>
              <a:rPr lang="ko-KR" altLang="en-US" sz="1100" b="1" dirty="0" smtClean="0"/>
              <a:t>명</a:t>
            </a:r>
            <a:r>
              <a:rPr lang="en-US" altLang="ko-KR" sz="1100" b="1" dirty="0" smtClean="0"/>
              <a:t>(</a:t>
            </a:r>
            <a:r>
              <a:rPr lang="ko-KR" altLang="en-US" sz="1100" b="1" dirty="0" smtClean="0"/>
              <a:t>연구직</a:t>
            </a:r>
            <a:r>
              <a:rPr lang="en-US" altLang="ko-KR" sz="1100" b="1" dirty="0" smtClean="0"/>
              <a:t>11</a:t>
            </a:r>
            <a:r>
              <a:rPr lang="ko-KR" altLang="en-US" sz="1100" b="1" dirty="0" smtClean="0"/>
              <a:t>명</a:t>
            </a:r>
            <a:r>
              <a:rPr lang="en-US" altLang="ko-KR" sz="1100" b="1" dirty="0" smtClean="0"/>
              <a:t>)</a:t>
            </a:r>
            <a:endParaRPr lang="ko-KR" altLang="en-US" sz="1100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2973732"/>
            <a:ext cx="2350848" cy="1903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직사각형 24"/>
          <p:cNvSpPr/>
          <p:nvPr/>
        </p:nvSpPr>
        <p:spPr>
          <a:xfrm>
            <a:off x="6803320" y="4444752"/>
            <a:ext cx="1690206" cy="341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ko-KR" altLang="en-US" sz="1200" b="1" kern="0" spc="-120" dirty="0" smtClean="0">
                <a:solidFill>
                  <a:schemeClr val="bg1"/>
                </a:solidFill>
                <a:latin typeface="+mn-ea"/>
              </a:rPr>
              <a:t>기술연구소</a:t>
            </a:r>
            <a:r>
              <a:rPr lang="en-US" altLang="ko-KR" sz="1200" b="1" kern="0" spc="-12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200" b="1" kern="0" spc="-120" dirty="0" smtClean="0">
                <a:solidFill>
                  <a:schemeClr val="bg1"/>
                </a:solidFill>
                <a:latin typeface="+mn-ea"/>
              </a:rPr>
              <a:t>서울 합정동</a:t>
            </a:r>
            <a:r>
              <a:rPr lang="en-US" altLang="ko-KR" sz="1200" b="1" kern="0" spc="-120" dirty="0" smtClean="0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2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068738" y="4463608"/>
            <a:ext cx="1786386" cy="3336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ko-KR" altLang="en-US" sz="1200" b="1" kern="0" spc="-12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에스컬레이터 테스트베드</a:t>
            </a:r>
            <a:endParaRPr lang="ko-KR" altLang="en-US" sz="1200" b="1" kern="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724922" y="556934"/>
            <a:ext cx="4032448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 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E/L 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비상 통화장치</a:t>
            </a:r>
            <a:endParaRPr lang="en-US" altLang="ko-KR" sz="1200" b="1" spc="100" dirty="0" smtClean="0">
              <a:latin typeface="HY신명조" pitchFamily="18" charset="-127"/>
              <a:ea typeface="HY신명조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 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음성 안내장치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(Auto announcer)</a:t>
            </a: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 E/L 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비상구출 운전장치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(ARD)</a:t>
            </a: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 E/S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 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Control Panel</a:t>
            </a: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 E/L, E/S </a:t>
            </a:r>
            <a:r>
              <a:rPr lang="en-US" altLang="ko-KR" sz="1200" b="1" dirty="0" smtClean="0">
                <a:latin typeface="HY신명조" pitchFamily="18" charset="-127"/>
                <a:ea typeface="HY신명조" pitchFamily="18" charset="-127"/>
              </a:rPr>
              <a:t>Remote Monitoring System </a:t>
            </a:r>
            <a:endParaRPr lang="en-US" altLang="ko-KR" sz="1200" b="1" spc="-100" dirty="0" smtClean="0">
              <a:latin typeface="HY신명조" pitchFamily="18" charset="-127"/>
              <a:ea typeface="HY신명조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 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E/S 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순간정전 보상장치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(400m/s)</a:t>
            </a: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 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E/S </a:t>
            </a:r>
            <a:r>
              <a:rPr lang="ko-KR" altLang="en-US" sz="1200" b="1" spc="100" dirty="0" err="1" smtClean="0">
                <a:latin typeface="HY신명조" pitchFamily="18" charset="-127"/>
                <a:ea typeface="HY신명조" pitchFamily="18" charset="-127"/>
              </a:rPr>
              <a:t>감속기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 오일온도</a:t>
            </a: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, </a:t>
            </a:r>
            <a:r>
              <a:rPr lang="ko-KR" altLang="en-US" sz="1200" b="1" spc="100" dirty="0" err="1" smtClean="0">
                <a:latin typeface="HY신명조" pitchFamily="18" charset="-127"/>
                <a:ea typeface="HY신명조" pitchFamily="18" charset="-127"/>
              </a:rPr>
              <a:t>오일량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 감시장치</a:t>
            </a:r>
            <a:endParaRPr lang="en-US" altLang="ko-KR" sz="1200" b="1" spc="100" dirty="0" smtClean="0">
              <a:latin typeface="HY신명조" pitchFamily="18" charset="-127"/>
              <a:ea typeface="HY신명조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spc="100" dirty="0" smtClean="0">
                <a:latin typeface="HY신명조" pitchFamily="18" charset="-127"/>
                <a:ea typeface="HY신명조" pitchFamily="18" charset="-127"/>
              </a:rPr>
              <a:t>* E/S, E/L </a:t>
            </a:r>
            <a:r>
              <a:rPr lang="ko-KR" altLang="en-US" sz="1200" b="1" spc="100" dirty="0" smtClean="0">
                <a:latin typeface="HY신명조" pitchFamily="18" charset="-127"/>
                <a:ea typeface="HY신명조" pitchFamily="18" charset="-127"/>
              </a:rPr>
              <a:t>예지보전시스템</a:t>
            </a:r>
            <a:endParaRPr lang="en-US" altLang="ko-KR" sz="1500" b="1" spc="100" dirty="0" smtClean="0">
              <a:latin typeface="HY신명조" pitchFamily="18" charset="-127"/>
              <a:ea typeface="HY신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8" y="87178"/>
            <a:ext cx="720205" cy="415517"/>
          </a:xfrm>
          <a:prstGeom prst="rect">
            <a:avLst/>
          </a:prstGeom>
          <a:noFill/>
        </p:spPr>
        <p:txBody>
          <a:bodyPr wrap="square" lIns="91457" tIns="45729" rIns="91457" bIns="45729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2</a:t>
            </a:r>
            <a:r>
              <a:rPr lang="en-US" altLang="ko-KR" sz="2000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  <a:endParaRPr lang="en-US" altLang="ko-KR" sz="2000" dirty="0">
              <a:solidFill>
                <a:srgbClr val="00B0F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-5143" y="461980"/>
            <a:ext cx="915073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7625" y="102972"/>
            <a:ext cx="6913968" cy="36944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b="1" dirty="0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필  요  성</a:t>
            </a:r>
            <a:endParaRPr lang="en-US" altLang="ko-KR" sz="1600" b="1" dirty="0">
              <a:solidFill>
                <a:schemeClr val="accent5">
                  <a:lumMod val="50000"/>
                </a:schemeClr>
              </a:solidFill>
              <a:latin typeface="함초롬바탕" pitchFamily="18" charset="-127"/>
              <a:ea typeface="함초롬바탕" pitchFamily="18" charset="-127"/>
              <a:cs typeface="함초롬바탕" pitchFamily="18" charset="-127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4" name="슬라이드 번호 개체 틀 95"/>
          <p:cNvSpPr txBox="1">
            <a:spLocks/>
          </p:cNvSpPr>
          <p:nvPr/>
        </p:nvSpPr>
        <p:spPr>
          <a:xfrm>
            <a:off x="8587669" y="4968628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-2-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45714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395605" y="700336"/>
            <a:ext cx="2665021" cy="350883"/>
          </a:xfrm>
          <a:prstGeom prst="rect">
            <a:avLst/>
          </a:prstGeom>
        </p:spPr>
        <p:txBody>
          <a:bodyPr wrap="square" lIns="91457" tIns="45729" rIns="91457" bIns="45729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b="1" kern="0" spc="10" dirty="0" smtClean="0"/>
              <a:t>□ </a:t>
            </a:r>
            <a:r>
              <a:rPr lang="en-US" altLang="ko-KR" sz="1400" b="1" kern="0" spc="10" dirty="0" smtClean="0"/>
              <a:t>COVID-19 </a:t>
            </a:r>
            <a:r>
              <a:rPr lang="ko-KR" altLang="en-US" sz="1400" b="1" kern="0" spc="10" dirty="0" smtClean="0"/>
              <a:t>등 전염병예방</a:t>
            </a:r>
            <a:endParaRPr lang="ko-KR" altLang="en-US" sz="1400" b="1" u="sng" dirty="0" smtClean="0"/>
          </a:p>
        </p:txBody>
      </p:sp>
      <p:grpSp>
        <p:nvGrpSpPr>
          <p:cNvPr id="19" name="그룹 18"/>
          <p:cNvGrpSpPr/>
          <p:nvPr/>
        </p:nvGrpSpPr>
        <p:grpSpPr>
          <a:xfrm>
            <a:off x="5076850" y="1636440"/>
            <a:ext cx="3312968" cy="2376264"/>
            <a:chOff x="5076850" y="1491735"/>
            <a:chExt cx="3673008" cy="2736993"/>
          </a:xfrm>
        </p:grpSpPr>
        <p:sp>
          <p:nvSpPr>
            <p:cNvPr id="17" name="TextBox 16"/>
            <p:cNvSpPr txBox="1"/>
            <p:nvPr/>
          </p:nvSpPr>
          <p:spPr>
            <a:xfrm>
              <a:off x="5292874" y="1779767"/>
              <a:ext cx="3456984" cy="2029805"/>
            </a:xfrm>
            <a:prstGeom prst="rect">
              <a:avLst/>
            </a:prstGeom>
            <a:noFill/>
          </p:spPr>
          <p:txBody>
            <a:bodyPr wrap="square" lIns="91457" tIns="45729" rIns="91457" bIns="45729" rtlCol="0">
              <a:spAutoFit/>
            </a:bodyPr>
            <a:lstStyle/>
            <a:p>
              <a:r>
                <a:rPr lang="en-US" altLang="ko-KR" sz="1400" b="1" dirty="0" smtClean="0">
                  <a:latin typeface="+mj-ea"/>
                  <a:ea typeface="+mj-ea"/>
                </a:rPr>
                <a:t> </a:t>
              </a:r>
              <a:r>
                <a:rPr lang="ko-KR" altLang="en-US" sz="1600" b="1" dirty="0" smtClean="0">
                  <a:solidFill>
                    <a:srgbClr val="0D58B3"/>
                  </a:solidFill>
                  <a:latin typeface="+mj-ea"/>
                  <a:ea typeface="+mj-ea"/>
                </a:rPr>
                <a:t>비 접촉 자동 콜</a:t>
              </a:r>
              <a:r>
                <a:rPr lang="en-US" altLang="ko-KR" sz="1600" b="1" dirty="0" smtClean="0">
                  <a:solidFill>
                    <a:srgbClr val="0D58B3"/>
                  </a:solidFill>
                  <a:latin typeface="+mj-ea"/>
                  <a:ea typeface="+mj-ea"/>
                </a:rPr>
                <a:t>(</a:t>
              </a:r>
              <a:r>
                <a:rPr lang="ko-KR" altLang="en-US" sz="1600" b="1" dirty="0" smtClean="0">
                  <a:solidFill>
                    <a:srgbClr val="0D58B3"/>
                  </a:solidFill>
                  <a:latin typeface="+mj-ea"/>
                  <a:ea typeface="+mj-ea"/>
                </a:rPr>
                <a:t>호출</a:t>
              </a:r>
              <a:r>
                <a:rPr lang="en-US" altLang="ko-KR" sz="1600" b="1" dirty="0" smtClean="0">
                  <a:solidFill>
                    <a:srgbClr val="0D58B3"/>
                  </a:solidFill>
                  <a:latin typeface="+mj-ea"/>
                  <a:ea typeface="+mj-ea"/>
                </a:rPr>
                <a:t>)</a:t>
              </a:r>
              <a:r>
                <a:rPr lang="ko-KR" altLang="en-US" sz="1600" b="1" dirty="0" smtClean="0">
                  <a:solidFill>
                    <a:srgbClr val="0D58B3"/>
                  </a:solidFill>
                  <a:latin typeface="+mj-ea"/>
                  <a:ea typeface="+mj-ea"/>
                </a:rPr>
                <a:t> 개발</a:t>
              </a:r>
              <a:endParaRPr lang="en-US" altLang="ko-KR" sz="1600" b="1" dirty="0" smtClean="0">
                <a:solidFill>
                  <a:srgbClr val="0D58B3"/>
                </a:solidFill>
                <a:latin typeface="+mj-ea"/>
                <a:ea typeface="+mj-ea"/>
              </a:endParaRPr>
            </a:p>
            <a:p>
              <a:endParaRPr lang="en-US" altLang="ko-KR" sz="1400" b="1" dirty="0">
                <a:solidFill>
                  <a:srgbClr val="0D58B3"/>
                </a:solidFill>
                <a:latin typeface="+mj-ea"/>
                <a:ea typeface="+mj-ea"/>
              </a:endParaRPr>
            </a:p>
            <a:p>
              <a:endParaRPr lang="en-US" altLang="ko-KR" sz="1400" b="1" dirty="0"/>
            </a:p>
            <a:p>
              <a:r>
                <a:rPr lang="en-US" altLang="ko-KR" sz="1300" b="1" dirty="0" smtClean="0"/>
                <a:t>- </a:t>
              </a:r>
              <a:r>
                <a:rPr lang="ko-KR" altLang="en-US" sz="1300" b="1" dirty="0" smtClean="0"/>
                <a:t>세균 감염우려로 버튼 접촉 기피</a:t>
              </a:r>
              <a:endParaRPr lang="en-US" altLang="ko-KR" sz="1300" b="1" dirty="0"/>
            </a:p>
            <a:p>
              <a:endParaRPr lang="en-US" altLang="ko-KR" sz="1300" b="1" dirty="0"/>
            </a:p>
            <a:p>
              <a:r>
                <a:rPr lang="en-US" altLang="ko-KR" sz="1300" b="1" dirty="0" smtClean="0"/>
                <a:t>- </a:t>
              </a:r>
              <a:r>
                <a:rPr lang="ko-KR" altLang="en-US" sz="1300" b="1" dirty="0" smtClean="0"/>
                <a:t>도구 이용 버튼접촉으로 기기 파손</a:t>
              </a:r>
              <a:r>
                <a:rPr lang="en-US" altLang="ko-KR" sz="1300" b="1" dirty="0" smtClean="0"/>
                <a:t>   </a:t>
              </a:r>
              <a:endParaRPr lang="en-US" altLang="ko-KR" sz="1300" b="1" dirty="0"/>
            </a:p>
            <a:p>
              <a:pPr>
                <a:lnSpc>
                  <a:spcPct val="130000"/>
                </a:lnSpc>
              </a:pPr>
              <a:r>
                <a:rPr lang="en-US" altLang="ko-KR" sz="1300" b="1" dirty="0"/>
                <a:t>   </a:t>
              </a:r>
              <a:r>
                <a:rPr lang="en-US" altLang="ko-KR" sz="1300" b="1" dirty="0" smtClean="0"/>
                <a:t>(</a:t>
              </a:r>
              <a:r>
                <a:rPr lang="ko-KR" altLang="en-US" sz="1300" b="1" dirty="0" smtClean="0"/>
                <a:t>핸드폰</a:t>
              </a:r>
              <a:r>
                <a:rPr lang="en-US" altLang="ko-KR" sz="1300" b="1" dirty="0" smtClean="0"/>
                <a:t>, </a:t>
              </a:r>
              <a:r>
                <a:rPr lang="ko-KR" altLang="en-US" sz="1300" b="1" dirty="0" smtClean="0"/>
                <a:t>열쇠 등</a:t>
              </a:r>
              <a:r>
                <a:rPr lang="en-US" altLang="ko-KR" sz="1300" b="1" dirty="0" smtClean="0"/>
                <a:t>)</a:t>
              </a:r>
              <a:endParaRPr lang="en-US" altLang="ko-KR" sz="1300" b="1" dirty="0"/>
            </a:p>
            <a:p>
              <a:endParaRPr lang="en-US" altLang="ko-KR" sz="1300" b="1" dirty="0"/>
            </a:p>
            <a:p>
              <a:pPr>
                <a:buFontTx/>
                <a:buChar char="-"/>
              </a:pPr>
              <a:r>
                <a:rPr lang="ko-KR" altLang="en-US" sz="1300" b="1" dirty="0" smtClean="0"/>
                <a:t>코로나 등 </a:t>
              </a:r>
              <a:r>
                <a:rPr lang="ko-KR" altLang="en-US" sz="1300" b="1" dirty="0" err="1" smtClean="0"/>
                <a:t>감염병</a:t>
              </a:r>
              <a:r>
                <a:rPr lang="ko-KR" altLang="en-US" sz="1300" b="1" dirty="0" smtClean="0"/>
                <a:t> 예방</a:t>
              </a:r>
              <a:endParaRPr lang="ko-KR" altLang="en-US" sz="1300" b="1" dirty="0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5076850" y="1491735"/>
              <a:ext cx="3512676" cy="2736993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57" tIns="45729" rIns="91457" bIns="45729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89" y="1204392"/>
            <a:ext cx="3876897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lum bright="27000"/>
          </a:blip>
          <a:srcRect/>
          <a:stretch>
            <a:fillRect/>
          </a:stretch>
        </p:blipFill>
        <p:spPr bwMode="auto">
          <a:xfrm>
            <a:off x="2268538" y="1636440"/>
            <a:ext cx="1224349" cy="79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8" y="87178"/>
            <a:ext cx="720205" cy="415517"/>
          </a:xfrm>
          <a:prstGeom prst="rect">
            <a:avLst/>
          </a:prstGeom>
          <a:noFill/>
        </p:spPr>
        <p:txBody>
          <a:bodyPr wrap="square" lIns="91457" tIns="45729" rIns="91457" bIns="45729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2</a:t>
            </a:r>
            <a:r>
              <a:rPr lang="en-US" altLang="ko-KR" sz="2000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  <a:endParaRPr lang="en-US" altLang="ko-KR" sz="2000" dirty="0">
              <a:solidFill>
                <a:srgbClr val="00B0F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4" name="슬라이드 번호 개체 틀 95"/>
          <p:cNvSpPr txBox="1">
            <a:spLocks/>
          </p:cNvSpPr>
          <p:nvPr/>
        </p:nvSpPr>
        <p:spPr>
          <a:xfrm>
            <a:off x="8587669" y="4968628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-3-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11666" y="1196416"/>
            <a:ext cx="7346092" cy="2723841"/>
          </a:xfrm>
          <a:prstGeom prst="rect">
            <a:avLst/>
          </a:prstGeom>
        </p:spPr>
        <p:txBody>
          <a:bodyPr wrap="square" lIns="91457" tIns="45729" rIns="91457" bIns="45729">
            <a:spAutoFit/>
          </a:bodyPr>
          <a:lstStyle/>
          <a:p>
            <a:pPr fontAlgn="base"/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en-US" altLang="ko-KR" sz="1400" dirty="0"/>
          </a:p>
          <a:p>
            <a:pPr fontAlgn="base">
              <a:buFontTx/>
              <a:buChar char="-"/>
            </a:pPr>
            <a:endParaRPr lang="ko-KR" altLang="en-US" sz="1400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45714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346" y="988368"/>
            <a:ext cx="3097058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076150" y="3204549"/>
            <a:ext cx="4033148" cy="157275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en-US" altLang="ko-KR" sz="1300" b="1" dirty="0" smtClean="0"/>
              <a:t>- </a:t>
            </a:r>
            <a:r>
              <a:rPr lang="ko-KR" altLang="en-US" sz="1300" b="1" dirty="0"/>
              <a:t>콜 버튼 </a:t>
            </a:r>
            <a:r>
              <a:rPr lang="ko-KR" altLang="en-US" sz="1300" b="1" dirty="0" smtClean="0"/>
              <a:t>조작에 어려움</a:t>
            </a:r>
            <a:endParaRPr lang="en-US" altLang="ko-KR" sz="1300" b="1" dirty="0"/>
          </a:p>
          <a:p>
            <a:pPr>
              <a:lnSpc>
                <a:spcPct val="120000"/>
              </a:lnSpc>
            </a:pPr>
            <a:r>
              <a:rPr lang="en-US" altLang="ko-KR" sz="1300" b="1" dirty="0"/>
              <a:t>   (</a:t>
            </a:r>
            <a:r>
              <a:rPr lang="ko-KR" altLang="en-US" sz="1300" b="1" dirty="0" smtClean="0"/>
              <a:t>스쿠터 </a:t>
            </a:r>
            <a:r>
              <a:rPr lang="en-US" altLang="ko-KR" sz="1300" b="1" dirty="0" smtClean="0"/>
              <a:t>~ </a:t>
            </a:r>
            <a:r>
              <a:rPr lang="ko-KR" altLang="en-US" sz="1300" b="1" dirty="0" smtClean="0"/>
              <a:t>콜 버튼 거리 </a:t>
            </a:r>
            <a:r>
              <a:rPr lang="en-US" altLang="ko-KR" sz="1300" b="1" dirty="0" smtClean="0"/>
              <a:t>50cm</a:t>
            </a:r>
            <a:r>
              <a:rPr lang="ko-KR" altLang="en-US" sz="1300" b="1" dirty="0" smtClean="0"/>
              <a:t>이상</a:t>
            </a:r>
            <a:r>
              <a:rPr lang="en-US" altLang="ko-KR" sz="1300" b="1" dirty="0" smtClean="0"/>
              <a:t>)</a:t>
            </a:r>
            <a:endParaRPr lang="en-US" altLang="ko-KR" sz="1300" b="1" dirty="0"/>
          </a:p>
          <a:p>
            <a:endParaRPr lang="en-US" altLang="ko-KR" sz="1300" b="1" dirty="0"/>
          </a:p>
          <a:p>
            <a:pPr>
              <a:buFontTx/>
              <a:buChar char="-"/>
            </a:pPr>
            <a:r>
              <a:rPr lang="ko-KR" altLang="en-US" sz="1300" b="1" dirty="0" smtClean="0"/>
              <a:t> 홀 도어 </a:t>
            </a:r>
            <a:r>
              <a:rPr lang="ko-KR" altLang="en-US" sz="1300" b="1" dirty="0"/>
              <a:t>충돌로 인한 </a:t>
            </a:r>
            <a:r>
              <a:rPr lang="ko-KR" altLang="en-US" sz="1300" b="1" dirty="0" smtClean="0"/>
              <a:t>고장</a:t>
            </a:r>
            <a:r>
              <a:rPr lang="en-US" altLang="ko-KR" sz="1300" b="1" dirty="0" smtClean="0"/>
              <a:t>, </a:t>
            </a:r>
            <a:r>
              <a:rPr lang="ko-KR" altLang="en-US" sz="1300" b="1" dirty="0" smtClean="0"/>
              <a:t>사고 발생</a:t>
            </a:r>
            <a:r>
              <a:rPr lang="en-US" altLang="ko-KR" sz="1300" b="1" dirty="0" smtClean="0"/>
              <a:t> </a:t>
            </a:r>
            <a:endParaRPr lang="en-US" altLang="ko-KR" sz="1300" b="1" dirty="0"/>
          </a:p>
          <a:p>
            <a:pPr>
              <a:lnSpc>
                <a:spcPct val="120000"/>
              </a:lnSpc>
            </a:pPr>
            <a:r>
              <a:rPr lang="en-US" altLang="ko-KR" sz="1300" b="1" dirty="0" smtClean="0"/>
              <a:t>   (</a:t>
            </a:r>
            <a:r>
              <a:rPr lang="ko-KR" altLang="en-US" sz="1300" b="1" dirty="0" smtClean="0"/>
              <a:t>도어까지 접근해야 </a:t>
            </a:r>
            <a:r>
              <a:rPr lang="ko-KR" altLang="en-US" sz="1300" b="1" dirty="0"/>
              <a:t>버튼 </a:t>
            </a:r>
            <a:r>
              <a:rPr lang="ko-KR" altLang="en-US" sz="1300" b="1" dirty="0" smtClean="0"/>
              <a:t>조작 </a:t>
            </a:r>
            <a:r>
              <a:rPr lang="ko-KR" altLang="en-US" sz="1300" b="1" dirty="0"/>
              <a:t>가능</a:t>
            </a:r>
            <a:r>
              <a:rPr lang="en-US" altLang="ko-KR" sz="1300" b="1" dirty="0"/>
              <a:t>)</a:t>
            </a:r>
          </a:p>
          <a:p>
            <a:endParaRPr lang="en-US" altLang="ko-KR" sz="1300" b="1" dirty="0"/>
          </a:p>
          <a:p>
            <a:r>
              <a:rPr lang="en-US" altLang="ko-KR" sz="1300" b="1" dirty="0" smtClean="0"/>
              <a:t>- </a:t>
            </a:r>
            <a:r>
              <a:rPr lang="ko-KR" altLang="en-US" sz="1300" b="1" dirty="0" smtClean="0"/>
              <a:t>맹인의 경우 버튼 위치 식별 곤란</a:t>
            </a:r>
            <a:endParaRPr lang="ko-KR" altLang="en-US" sz="1300" b="1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605" y="2859909"/>
            <a:ext cx="4105169" cy="2160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직사각형 14"/>
          <p:cNvSpPr/>
          <p:nvPr/>
        </p:nvSpPr>
        <p:spPr>
          <a:xfrm>
            <a:off x="338574" y="590339"/>
            <a:ext cx="9059595" cy="350883"/>
          </a:xfrm>
          <a:prstGeom prst="rect">
            <a:avLst/>
          </a:prstGeom>
        </p:spPr>
        <p:txBody>
          <a:bodyPr wrap="square" lIns="91457" tIns="45729" rIns="91457" bIns="45729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b="1" kern="0" spc="10" dirty="0" smtClean="0"/>
              <a:t>□ 장애인 사고예방</a:t>
            </a:r>
            <a:endParaRPr lang="ko-KR" altLang="en-US" sz="1400" b="1" u="sng" dirty="0" smtClean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4788856" y="2788635"/>
            <a:ext cx="3601025" cy="223293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7" tIns="45729" rIns="91457" bIns="45729"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220866" y="2860665"/>
            <a:ext cx="2672561" cy="338572"/>
          </a:xfrm>
          <a:prstGeom prst="rect">
            <a:avLst/>
          </a:prstGeom>
        </p:spPr>
        <p:txBody>
          <a:bodyPr wrap="none" lIns="91457" tIns="45729" rIns="91457" bIns="45729">
            <a:spAutoFit/>
          </a:bodyPr>
          <a:lstStyle/>
          <a:p>
            <a:r>
              <a:rPr lang="ko-KR" altLang="en-US" sz="1600" b="1" dirty="0" smtClean="0">
                <a:solidFill>
                  <a:srgbClr val="0D58B3"/>
                </a:solidFill>
                <a:latin typeface="+mj-ea"/>
              </a:rPr>
              <a:t>비 접촉 자동 콜</a:t>
            </a:r>
            <a:r>
              <a:rPr lang="en-US" altLang="ko-KR" sz="1600" b="1" dirty="0" smtClean="0">
                <a:solidFill>
                  <a:srgbClr val="0D58B3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0D58B3"/>
                </a:solidFill>
                <a:latin typeface="+mj-ea"/>
              </a:rPr>
              <a:t>호출</a:t>
            </a:r>
            <a:r>
              <a:rPr lang="en-US" altLang="ko-KR" sz="1600" b="1" dirty="0" smtClean="0">
                <a:solidFill>
                  <a:srgbClr val="0D58B3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0D58B3"/>
                </a:solidFill>
                <a:latin typeface="+mj-ea"/>
              </a:rPr>
              <a:t> 개발</a:t>
            </a:r>
            <a:endParaRPr lang="en-US" altLang="ko-KR" sz="1600" b="1" dirty="0">
              <a:solidFill>
                <a:srgbClr val="0D58B3"/>
              </a:solidFill>
              <a:latin typeface="+mj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625" y="102972"/>
            <a:ext cx="6913968" cy="36944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b="1" dirty="0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필  요  성</a:t>
            </a:r>
            <a:endParaRPr lang="en-US" altLang="ko-KR" sz="1600" b="1" dirty="0">
              <a:solidFill>
                <a:schemeClr val="accent5">
                  <a:lumMod val="50000"/>
                </a:schemeClr>
              </a:solidFill>
              <a:latin typeface="함초롬바탕" pitchFamily="18" charset="-127"/>
              <a:ea typeface="함초롬바탕" pitchFamily="18" charset="-127"/>
              <a:cs typeface="함초롬바탕" pitchFamily="18" charset="-127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-5143" y="461980"/>
            <a:ext cx="915073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0706" y="1132384"/>
            <a:ext cx="230425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31644" y="1111881"/>
            <a:ext cx="2473598" cy="1388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5"/>
          <p:cNvGrpSpPr/>
          <p:nvPr/>
        </p:nvGrpSpPr>
        <p:grpSpPr>
          <a:xfrm>
            <a:off x="-36519" y="23460"/>
            <a:ext cx="9217825" cy="5141372"/>
            <a:chOff x="-36512" y="23453"/>
            <a:chExt cx="9526986" cy="5139786"/>
          </a:xfrm>
        </p:grpSpPr>
        <p:sp>
          <p:nvSpPr>
            <p:cNvPr id="10" name="TextBox 9"/>
            <p:cNvSpPr txBox="1"/>
            <p:nvPr/>
          </p:nvSpPr>
          <p:spPr>
            <a:xfrm>
              <a:off x="-36512" y="87160"/>
              <a:ext cx="720080" cy="415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3</a:t>
              </a:r>
              <a:r>
                <a:rPr lang="en-US" altLang="ko-KR" sz="2000" dirty="0" smtClean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.</a:t>
              </a:r>
              <a:endPara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02940"/>
              <a:ext cx="6912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법 </a:t>
              </a:r>
              <a:r>
                <a:rPr lang="ko-KR" altLang="en-US" b="1" dirty="0" err="1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규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 검 토</a:t>
              </a:r>
              <a:endParaRPr lang="en-US" altLang="ko-KR" sz="1600" b="1" dirty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24" name="슬라이드 번호 개체 틀 95"/>
            <p:cNvSpPr txBox="1">
              <a:spLocks/>
            </p:cNvSpPr>
            <p:nvPr/>
          </p:nvSpPr>
          <p:spPr>
            <a:xfrm>
              <a:off x="8932651" y="4967095"/>
              <a:ext cx="557823" cy="1961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 smtClean="0">
                  <a:solidFill>
                    <a:schemeClr val="tx1">
                      <a:tint val="75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-4-</a:t>
              </a:r>
              <a:endPara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21506" name="Rectangle 2"/>
            <p:cNvSpPr>
              <a:spLocks noChangeArrowheads="1"/>
            </p:cNvSpPr>
            <p:nvPr/>
          </p:nvSpPr>
          <p:spPr bwMode="auto">
            <a:xfrm>
              <a:off x="0" y="43991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33" y="916078"/>
              <a:ext cx="5842510" cy="4227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직사각형 21"/>
            <p:cNvSpPr/>
            <p:nvPr/>
          </p:nvSpPr>
          <p:spPr>
            <a:xfrm>
              <a:off x="395536" y="627535"/>
              <a:ext cx="9058022" cy="308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1300" b="1" kern="0" spc="10" dirty="0" smtClean="0"/>
                <a:t>□ </a:t>
              </a:r>
              <a:r>
                <a:rPr lang="ko-KR" altLang="en-US" sz="1300" b="1" dirty="0" smtClean="0"/>
                <a:t>장애인편의법 처리지침검토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5471626" y="1851893"/>
              <a:ext cx="3820836" cy="13522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1300" b="1" dirty="0" smtClean="0">
                  <a:latin typeface="+mn-ea"/>
                </a:rPr>
                <a:t>  </a:t>
              </a:r>
              <a:r>
                <a:rPr lang="ko-KR" altLang="en-US" sz="1300" u="sng" dirty="0" smtClean="0"/>
                <a:t>보건복지부 장애인권익지원과  유선질의결과</a:t>
              </a:r>
              <a:endParaRPr lang="en-US" altLang="ko-KR" sz="1300" u="sng" dirty="0" smtClean="0"/>
            </a:p>
            <a:p>
              <a:pPr>
                <a:lnSpc>
                  <a:spcPct val="120000"/>
                </a:lnSpc>
              </a:pPr>
              <a:r>
                <a:rPr lang="en-US" altLang="ko-KR" sz="1300" dirty="0" smtClean="0"/>
                <a:t>  </a:t>
              </a:r>
              <a:r>
                <a:rPr lang="en-US" altLang="ko-KR" sz="1300" u="sng" dirty="0" smtClean="0"/>
                <a:t>(2021. 1.26. 09:30)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300" dirty="0" smtClean="0"/>
                <a:t>   </a:t>
              </a:r>
              <a:r>
                <a:rPr lang="ko-KR" altLang="en-US" sz="1300" dirty="0" smtClean="0"/>
                <a:t>기존 호출버튼을 두고 장애인</a:t>
              </a:r>
              <a:r>
                <a:rPr lang="en-US" altLang="ko-KR" sz="1300" dirty="0" smtClean="0"/>
                <a:t>, </a:t>
              </a:r>
              <a:r>
                <a:rPr lang="ko-KR" altLang="en-US" sz="1300" dirty="0" smtClean="0"/>
                <a:t>유모차를 인식</a:t>
              </a:r>
              <a:endParaRPr lang="en-US" altLang="ko-KR" sz="1300" dirty="0" smtClean="0"/>
            </a:p>
            <a:p>
              <a:pPr>
                <a:lnSpc>
                  <a:spcPct val="120000"/>
                </a:lnSpc>
              </a:pPr>
              <a:r>
                <a:rPr lang="en-US" altLang="ko-KR" sz="1300" dirty="0" smtClean="0"/>
                <a:t>  </a:t>
              </a:r>
              <a:r>
                <a:rPr lang="ko-KR" altLang="en-US" sz="1300" dirty="0" smtClean="0"/>
                <a:t> 하여 </a:t>
              </a:r>
              <a:r>
                <a:rPr lang="en-US" altLang="ko-KR" sz="1300" dirty="0" smtClean="0"/>
                <a:t>E/L </a:t>
              </a:r>
              <a:r>
                <a:rPr lang="ko-KR" altLang="en-US" sz="1300" dirty="0" smtClean="0"/>
                <a:t>자동 </a:t>
              </a:r>
              <a:r>
                <a:rPr lang="ko-KR" altLang="en-US" sz="1300" dirty="0" err="1" smtClean="0"/>
                <a:t>콜기능을</a:t>
              </a:r>
              <a:r>
                <a:rPr lang="en-US" altLang="ko-KR" sz="1300" dirty="0" smtClean="0"/>
                <a:t> </a:t>
              </a:r>
              <a:r>
                <a:rPr lang="ko-KR" altLang="en-US" sz="1300" dirty="0" smtClean="0"/>
                <a:t>추가하는 것은</a:t>
              </a:r>
              <a:endParaRPr lang="en-US" altLang="ko-KR" sz="1300" dirty="0" smtClean="0"/>
            </a:p>
            <a:p>
              <a:pPr>
                <a:lnSpc>
                  <a:spcPct val="120000"/>
                </a:lnSpc>
              </a:pPr>
              <a:r>
                <a:rPr lang="en-US" altLang="ko-KR" sz="1300" dirty="0" smtClean="0"/>
                <a:t>   </a:t>
              </a:r>
              <a:r>
                <a:rPr lang="ko-KR" altLang="en-US" sz="1300" dirty="0" smtClean="0"/>
                <a:t>장애인이용편의에 도움이 됨</a:t>
              </a:r>
              <a:r>
                <a:rPr lang="en-US" altLang="ko-KR" sz="1300" dirty="0" smtClean="0"/>
                <a:t>.(044-202-3304)</a:t>
              </a:r>
            </a:p>
          </p:txBody>
        </p:sp>
        <p:sp>
          <p:nvSpPr>
            <p:cNvPr id="33" name="모서리가 둥근 직사각형 32"/>
            <p:cNvSpPr/>
            <p:nvPr/>
          </p:nvSpPr>
          <p:spPr>
            <a:xfrm>
              <a:off x="5471626" y="1779907"/>
              <a:ext cx="3795578" cy="1511702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-5142" y="461838"/>
              <a:ext cx="914914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8" y="87178"/>
            <a:ext cx="720205" cy="415517"/>
          </a:xfrm>
          <a:prstGeom prst="rect">
            <a:avLst/>
          </a:prstGeom>
          <a:noFill/>
        </p:spPr>
        <p:txBody>
          <a:bodyPr wrap="square" lIns="91457" tIns="45729" rIns="91457" bIns="45729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4</a:t>
            </a:r>
            <a:r>
              <a:rPr lang="en-US" altLang="ko-KR" sz="2000" dirty="0" smtClean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  <a:endParaRPr lang="en-US" altLang="ko-KR" sz="2000" dirty="0">
              <a:solidFill>
                <a:srgbClr val="00B0F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625" y="102972"/>
            <a:ext cx="6913968" cy="369446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r>
              <a:rPr lang="ko-KR" altLang="en-US" b="1" dirty="0" smtClean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목      표</a:t>
            </a:r>
            <a:endParaRPr lang="en-US" altLang="ko-KR" sz="1600" b="1" dirty="0">
              <a:solidFill>
                <a:schemeClr val="accent5">
                  <a:lumMod val="50000"/>
                </a:schemeClr>
              </a:solidFill>
              <a:latin typeface="함초롬바탕" pitchFamily="18" charset="-127"/>
              <a:ea typeface="함초롬바탕" pitchFamily="18" charset="-127"/>
              <a:cs typeface="함초롬바탕" pitchFamily="18" charset="-127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169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4" name="슬라이드 번호 개체 틀 95"/>
          <p:cNvSpPr txBox="1">
            <a:spLocks/>
          </p:cNvSpPr>
          <p:nvPr/>
        </p:nvSpPr>
        <p:spPr>
          <a:xfrm>
            <a:off x="8587669" y="4968628"/>
            <a:ext cx="557920" cy="196204"/>
          </a:xfrm>
          <a:prstGeom prst="rect">
            <a:avLst/>
          </a:prstGeom>
        </p:spPr>
        <p:txBody>
          <a:bodyPr vert="horz" lIns="91457" tIns="45729" rIns="91457" bIns="45729" rtlCol="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dirty="0" smtClean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-5-</a:t>
            </a:r>
            <a:endParaRPr kumimoji="1" lang="en-US" altLang="ko-KR" sz="1000" dirty="0">
              <a:solidFill>
                <a:schemeClr val="tx1">
                  <a:tint val="7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31731" y="880648"/>
            <a:ext cx="9214392" cy="1477346"/>
          </a:xfrm>
          <a:prstGeom prst="rect">
            <a:avLst/>
          </a:prstGeom>
        </p:spPr>
        <p:txBody>
          <a:bodyPr wrap="square" lIns="91457" tIns="45729" rIns="91457" bIns="45729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ko-KR" altLang="en-US" sz="1400" dirty="0" smtClean="0"/>
              <a:t>○</a:t>
            </a:r>
            <a:r>
              <a:rPr lang="ko-KR" altLang="en-US" sz="1500" b="1" dirty="0" smtClean="0"/>
              <a:t> 정확한 음성인식에 의한 가고자 하는 해당 층 콜 정확성 </a:t>
            </a:r>
            <a:r>
              <a:rPr lang="en-US" altLang="ko-KR" sz="1500" b="1" dirty="0" smtClean="0"/>
              <a:t>90% </a:t>
            </a:r>
            <a:r>
              <a:rPr lang="ko-KR" altLang="en-US" sz="1500" b="1" dirty="0" smtClean="0"/>
              <a:t>이상 달성</a:t>
            </a:r>
            <a:endParaRPr lang="en-US" altLang="ko-KR" sz="1500" b="1" dirty="0" smtClean="0"/>
          </a:p>
          <a:p>
            <a:pPr fontAlgn="base">
              <a:lnSpc>
                <a:spcPct val="200000"/>
              </a:lnSpc>
            </a:pPr>
            <a:r>
              <a:rPr lang="ko-KR" altLang="en-US" sz="1400" dirty="0" smtClean="0"/>
              <a:t>○</a:t>
            </a:r>
            <a:r>
              <a:rPr lang="ko-KR" altLang="en-US" sz="1500" b="1" dirty="0" smtClean="0"/>
              <a:t> 다중이용시설의 장애인용 엘리베이터에 휠체어 자동인식 콜 정확성 </a:t>
            </a:r>
            <a:r>
              <a:rPr lang="en-US" altLang="ko-KR" sz="1500" b="1" dirty="0" smtClean="0"/>
              <a:t>90% </a:t>
            </a:r>
            <a:r>
              <a:rPr lang="ko-KR" altLang="en-US" sz="1500" b="1" dirty="0" smtClean="0"/>
              <a:t>이상 달성</a:t>
            </a:r>
          </a:p>
          <a:p>
            <a:pPr fontAlgn="base">
              <a:lnSpc>
                <a:spcPct val="200000"/>
              </a:lnSpc>
            </a:pPr>
            <a:r>
              <a:rPr lang="ko-KR" altLang="en-US" sz="1400" dirty="0" smtClean="0"/>
              <a:t>○</a:t>
            </a:r>
            <a:r>
              <a:rPr lang="ko-KR" altLang="en-US" sz="1500" b="1" dirty="0" smtClean="0"/>
              <a:t> 엘리베이터 시스템과 연계한 콜 기능 구현과 설치 표준화</a:t>
            </a:r>
            <a:endParaRPr lang="ko-KR" altLang="en-US" sz="1500" b="1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45714"/>
            <a:ext cx="186322" cy="36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57" tIns="45729" rIns="91457" bIns="4572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431731" y="2360565"/>
            <a:ext cx="8496456" cy="2246787"/>
          </a:xfrm>
          <a:prstGeom prst="rect">
            <a:avLst/>
          </a:prstGeom>
        </p:spPr>
        <p:txBody>
          <a:bodyPr wrap="square" lIns="91457" tIns="45729" rIns="91457" bIns="45729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ko-KR" altLang="en-US" sz="1100" dirty="0"/>
              <a:t> </a:t>
            </a:r>
            <a:r>
              <a:rPr lang="en-US" altLang="ko-KR" sz="1100" dirty="0" smtClean="0"/>
              <a:t>  </a:t>
            </a:r>
            <a:r>
              <a:rPr lang="en-US" altLang="ko-KR" sz="1400" dirty="0" smtClean="0"/>
              <a:t> · </a:t>
            </a:r>
            <a:r>
              <a:rPr lang="ko-KR" altLang="en-US" sz="1400" dirty="0" smtClean="0"/>
              <a:t>엘리베이터 홀 및 카 내부 음성데이터 수집과 가공으로 음성인식 엔진을 설계 제작</a:t>
            </a:r>
          </a:p>
          <a:p>
            <a:pPr fontAlgn="base">
              <a:lnSpc>
                <a:spcPct val="200000"/>
              </a:lnSpc>
            </a:pPr>
            <a:r>
              <a:rPr lang="en-US" altLang="ko-KR" sz="1400" dirty="0" smtClean="0"/>
              <a:t>   · </a:t>
            </a:r>
            <a:r>
              <a:rPr lang="ko-KR" altLang="en-US" sz="1400" dirty="0" smtClean="0"/>
              <a:t>장애인휠체어의 엘리베이터 접근 시 자동으로 인식하는 영상 기술개발</a:t>
            </a:r>
          </a:p>
          <a:p>
            <a:pPr fontAlgn="base">
              <a:lnSpc>
                <a:spcPct val="200000"/>
              </a:lnSpc>
            </a:pPr>
            <a:r>
              <a:rPr lang="en-US" altLang="ko-KR" sz="1400" dirty="0" smtClean="0"/>
              <a:t>   · </a:t>
            </a:r>
            <a:r>
              <a:rPr lang="ko-KR" altLang="en-US" sz="1400" dirty="0" smtClean="0"/>
              <a:t>음성엔진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인식영상을 엘리베이터시스템과 융합되는 기술개발</a:t>
            </a:r>
          </a:p>
          <a:p>
            <a:pPr fontAlgn="base">
              <a:lnSpc>
                <a:spcPct val="200000"/>
              </a:lnSpc>
            </a:pPr>
            <a:r>
              <a:rPr lang="en-US" altLang="ko-KR" sz="1400" dirty="0" smtClean="0"/>
              <a:t>   · </a:t>
            </a:r>
            <a:r>
              <a:rPr lang="ko-KR" altLang="en-US" sz="1400" dirty="0" smtClean="0"/>
              <a:t>엘리베이터 </a:t>
            </a:r>
            <a:r>
              <a:rPr lang="en-US" altLang="ko-KR" sz="1400" dirty="0" smtClean="0"/>
              <a:t>pilot test</a:t>
            </a:r>
            <a:r>
              <a:rPr lang="ko-KR" altLang="en-US" sz="1400" dirty="0" smtClean="0"/>
              <a:t>를 통해 완벽한 시스템 개발 </a:t>
            </a:r>
          </a:p>
          <a:p>
            <a:pPr fontAlgn="base">
              <a:lnSpc>
                <a:spcPct val="200000"/>
              </a:lnSpc>
            </a:pPr>
            <a:r>
              <a:rPr lang="en-US" altLang="ko-KR" sz="1400" dirty="0" smtClean="0"/>
              <a:t>   · </a:t>
            </a:r>
            <a:r>
              <a:rPr lang="ko-KR" altLang="en-US" sz="1400" dirty="0" smtClean="0"/>
              <a:t>음성 및 영상 엔진과 엘리베이터 시스템 연결회로 도면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표준화</a:t>
            </a:r>
            <a:endParaRPr lang="ko-KR" altLang="en-US" sz="14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-5143" y="461980"/>
            <a:ext cx="915073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5"/>
          <p:cNvGrpSpPr/>
          <p:nvPr/>
        </p:nvGrpSpPr>
        <p:grpSpPr>
          <a:xfrm>
            <a:off x="-36519" y="23460"/>
            <a:ext cx="9217825" cy="5141372"/>
            <a:chOff x="-36512" y="23453"/>
            <a:chExt cx="9526986" cy="5139786"/>
          </a:xfrm>
        </p:grpSpPr>
        <p:sp>
          <p:nvSpPr>
            <p:cNvPr id="10" name="TextBox 9"/>
            <p:cNvSpPr txBox="1"/>
            <p:nvPr/>
          </p:nvSpPr>
          <p:spPr>
            <a:xfrm>
              <a:off x="-36512" y="87160"/>
              <a:ext cx="720080" cy="415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5</a:t>
              </a:r>
              <a:r>
                <a:rPr lang="en-US" altLang="ko-KR" sz="2000" dirty="0" smtClean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.</a:t>
              </a:r>
              <a:endPara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02940"/>
              <a:ext cx="6912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시 </a:t>
              </a:r>
              <a:r>
                <a:rPr lang="ko-KR" altLang="en-US" b="1" dirty="0" err="1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스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 </a:t>
              </a:r>
              <a:r>
                <a:rPr lang="ko-KR" altLang="en-US" b="1" dirty="0" err="1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템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   구 축</a:t>
              </a:r>
              <a:endParaRPr lang="en-US" altLang="ko-KR" sz="1600" b="1" dirty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24" name="슬라이드 번호 개체 틀 95"/>
            <p:cNvSpPr txBox="1">
              <a:spLocks/>
            </p:cNvSpPr>
            <p:nvPr/>
          </p:nvSpPr>
          <p:spPr>
            <a:xfrm>
              <a:off x="8932651" y="4967095"/>
              <a:ext cx="557823" cy="1961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 smtClean="0">
                  <a:solidFill>
                    <a:schemeClr val="tx1">
                      <a:tint val="75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-6-</a:t>
              </a:r>
              <a:endPara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21506" name="Rectangle 2"/>
            <p:cNvSpPr>
              <a:spLocks noChangeArrowheads="1"/>
            </p:cNvSpPr>
            <p:nvPr/>
          </p:nvSpPr>
          <p:spPr bwMode="auto">
            <a:xfrm>
              <a:off x="0" y="43991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-5142" y="461838"/>
              <a:ext cx="914914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378" y="484312"/>
            <a:ext cx="7632848" cy="451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5"/>
          <p:cNvGrpSpPr/>
          <p:nvPr/>
        </p:nvGrpSpPr>
        <p:grpSpPr>
          <a:xfrm>
            <a:off x="-36519" y="23460"/>
            <a:ext cx="9217825" cy="5141372"/>
            <a:chOff x="-36512" y="23453"/>
            <a:chExt cx="9526986" cy="5139786"/>
          </a:xfrm>
        </p:grpSpPr>
        <p:sp>
          <p:nvSpPr>
            <p:cNvPr id="10" name="TextBox 9"/>
            <p:cNvSpPr txBox="1"/>
            <p:nvPr/>
          </p:nvSpPr>
          <p:spPr>
            <a:xfrm>
              <a:off x="-36512" y="87160"/>
              <a:ext cx="720080" cy="415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5</a:t>
              </a:r>
              <a:r>
                <a:rPr lang="en-US" altLang="ko-KR" sz="2000" dirty="0" smtClean="0">
                  <a:solidFill>
                    <a:srgbClr val="00B0F0"/>
                  </a:solidFill>
                  <a:latin typeface="휴먼둥근헤드라인" pitchFamily="18" charset="-127"/>
                  <a:ea typeface="휴먼둥근헤드라인" pitchFamily="18" charset="-127"/>
                </a:rPr>
                <a:t>.</a:t>
              </a:r>
              <a:endParaRPr lang="en-US" altLang="ko-KR" sz="2000" dirty="0">
                <a:solidFill>
                  <a:srgbClr val="00B0F0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02940"/>
              <a:ext cx="6912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시 </a:t>
              </a:r>
              <a:r>
                <a:rPr lang="ko-KR" altLang="en-US" b="1" dirty="0" err="1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스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 </a:t>
              </a:r>
              <a:r>
                <a:rPr lang="ko-KR" altLang="en-US" b="1" dirty="0" err="1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템</a:t>
              </a:r>
              <a:r>
                <a:rPr lang="ko-KR" altLang="en-US" b="1" dirty="0" smtClean="0">
                  <a:solidFill>
                    <a:schemeClr val="accent5">
                      <a:lumMod val="50000"/>
                    </a:schemeClr>
                  </a:solidFill>
                  <a:latin typeface="함초롬바탕" pitchFamily="18" charset="-127"/>
                  <a:ea typeface="함초롬바탕" pitchFamily="18" charset="-127"/>
                  <a:cs typeface="함초롬바탕" pitchFamily="18" charset="-127"/>
                </a:rPr>
                <a:t>   구 축</a:t>
              </a:r>
              <a:endParaRPr lang="en-US" altLang="ko-KR" sz="1600" b="1" dirty="0">
                <a:solidFill>
                  <a:schemeClr val="accent5">
                    <a:lumMod val="50000"/>
                  </a:schemeClr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0" y="23453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24" name="슬라이드 번호 개체 틀 95"/>
            <p:cNvSpPr txBox="1">
              <a:spLocks/>
            </p:cNvSpPr>
            <p:nvPr/>
          </p:nvSpPr>
          <p:spPr>
            <a:xfrm>
              <a:off x="8932651" y="4967095"/>
              <a:ext cx="557823" cy="1961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 smtClean="0">
                  <a:solidFill>
                    <a:schemeClr val="tx1">
                      <a:tint val="75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-7-</a:t>
              </a:r>
              <a:endParaRPr kumimoji="1" lang="en-US" altLang="ko-KR" sz="1000" dirty="0">
                <a:solidFill>
                  <a:schemeClr val="tx1">
                    <a:tint val="75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21506" name="Rectangle 2"/>
            <p:cNvSpPr>
              <a:spLocks noChangeArrowheads="1"/>
            </p:cNvSpPr>
            <p:nvPr/>
          </p:nvSpPr>
          <p:spPr bwMode="auto">
            <a:xfrm>
              <a:off x="0" y="43991"/>
              <a:ext cx="184699" cy="369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dirty="0"/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-5142" y="461838"/>
              <a:ext cx="9149142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322248" y="1132384"/>
            <a:ext cx="8787050" cy="3647170"/>
          </a:xfrm>
          <a:prstGeom prst="rect">
            <a:avLst/>
          </a:prstGeom>
          <a:noFill/>
        </p:spPr>
        <p:txBody>
          <a:bodyPr wrap="square" lIns="91457" tIns="45729" rIns="91457" bIns="45729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엘리베이터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음성시동어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(“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스마트엘리야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”)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를 이용시민이 홀 및 카 내부 마이크를 통해 가고자 하는 층을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  말하면 음성인식모듈이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국내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최초로 개발된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임베디드방식의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학습된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수십만개의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언어를 분석하고 인지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하여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UART</a:t>
            </a:r>
            <a:r>
              <a:rPr lang="en-US" altLang="ko-KR" sz="1200" dirty="0" smtClean="0">
                <a:latin typeface="HY신명조" pitchFamily="18" charset="-127"/>
                <a:ea typeface="HY신명조" pitchFamily="18" charset="-127"/>
              </a:rPr>
              <a:t>(</a:t>
            </a:r>
            <a:r>
              <a:rPr lang="ko-KR" altLang="en-US" sz="1200" dirty="0" smtClean="0">
                <a:latin typeface="HY신명조" pitchFamily="18" charset="-127"/>
                <a:ea typeface="HY신명조" pitchFamily="18" charset="-127"/>
              </a:rPr>
              <a:t>범용 </a:t>
            </a:r>
            <a:r>
              <a:rPr lang="ko-KR" altLang="en-US" sz="1200" dirty="0" err="1" smtClean="0">
                <a:latin typeface="HY신명조" pitchFamily="18" charset="-127"/>
                <a:ea typeface="HY신명조" pitchFamily="18" charset="-127"/>
              </a:rPr>
              <a:t>비동기화</a:t>
            </a:r>
            <a:r>
              <a:rPr lang="ko-KR" altLang="en-US" sz="1200" dirty="0" smtClean="0">
                <a:latin typeface="HY신명조" pitchFamily="18" charset="-127"/>
                <a:ea typeface="HY신명조" pitchFamily="18" charset="-127"/>
              </a:rPr>
              <a:t> 송수신기</a:t>
            </a:r>
            <a:r>
              <a:rPr lang="en-US" altLang="ko-KR" sz="1200" dirty="0" smtClean="0">
                <a:latin typeface="HY신명조" pitchFamily="18" charset="-127"/>
                <a:ea typeface="HY신명조" pitchFamily="18" charset="-127"/>
              </a:rPr>
              <a:t>: Universal asynchronous receiver/transmitter)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통신으로 승강기모듈에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호출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신호를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알람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표출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 fontAlgn="base">
              <a:lnSpc>
                <a:spcPct val="150000"/>
              </a:lnSpc>
            </a:pP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엘리베이터를 이용하고자 하는 휠체어이용장애인이 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(Hall)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도어의 일정거리에 접근하면 카메라에서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보낸 영상을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AI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로 학습한 영상분석모듈에서 휠체어이용장애인만 감지하여 접점통신방식으로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승강기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모듈에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호출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신호를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알람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표출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lnSpc>
                <a:spcPct val="150000"/>
              </a:lnSpc>
            </a:pP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1200" b="1" dirty="0" smtClean="0"/>
              <a:t>○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음성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영상엔진의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알람표출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신호를 엘리베이터의 시스템에 융합시켜주기 위해 특별히 제작된 엘리베이터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  인터페이스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(I/F)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모듈에서 정보처리 하여 자동으로 엘리베이터 도어오픈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행선지 콜 등을 수행하는 시스템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14" name="직사각형 13"/>
          <p:cNvSpPr/>
          <p:nvPr/>
        </p:nvSpPr>
        <p:spPr>
          <a:xfrm>
            <a:off x="252314" y="700336"/>
            <a:ext cx="352922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b="1" kern="0" spc="10" dirty="0" smtClean="0">
                <a:latin typeface="맑은 고딕" pitchFamily="50" charset="-127"/>
                <a:ea typeface="맑은 고딕" pitchFamily="50" charset="-127"/>
              </a:rPr>
              <a:t>□  동 작 원 리</a:t>
            </a:r>
            <a:endParaRPr lang="ko-KR" altLang="en-US" sz="15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51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5404</TotalTime>
  <Words>751</Words>
  <Application>Microsoft Office PowerPoint</Application>
  <PresentationFormat>사용자 지정</PresentationFormat>
  <Paragraphs>163</Paragraphs>
  <Slides>14</Slides>
  <Notes>12</Notes>
  <HiddenSlides>0</HiddenSlides>
  <MMClips>2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4" baseType="lpstr">
      <vt:lpstr>Arial</vt:lpstr>
      <vt:lpstr>HY견고딕</vt:lpstr>
      <vt:lpstr>휴먼명조</vt:lpstr>
      <vt:lpstr>HY견명조</vt:lpstr>
      <vt:lpstr>HY신명조</vt:lpstr>
      <vt:lpstr>함초롬바탕</vt:lpstr>
      <vt:lpstr>굴림</vt:lpstr>
      <vt:lpstr>휴먼둥근헤드라인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2018년도 상반기 한국도시철도 기술협의회</dc:title>
  <dc:creator>Microsoft Corporation</dc:creator>
  <cp:lastModifiedBy>인천서부_김인현</cp:lastModifiedBy>
  <cp:revision>1030</cp:revision>
  <cp:lastPrinted>2018-04-17T11:30:16Z</cp:lastPrinted>
  <dcterms:created xsi:type="dcterms:W3CDTF">2006-10-05T04:04:58Z</dcterms:created>
  <dcterms:modified xsi:type="dcterms:W3CDTF">2022-10-11T08:32:13Z</dcterms:modified>
</cp:coreProperties>
</file>